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384" r:id="rId5"/>
    <p:sldId id="383" r:id="rId6"/>
    <p:sldId id="1456" r:id="rId7"/>
    <p:sldId id="1799" r:id="rId8"/>
    <p:sldId id="1800" r:id="rId9"/>
    <p:sldId id="1785" r:id="rId10"/>
    <p:sldId id="1783" r:id="rId11"/>
    <p:sldId id="1784" r:id="rId12"/>
    <p:sldId id="1280" r:id="rId13"/>
    <p:sldId id="1112" r:id="rId14"/>
    <p:sldId id="1789" r:id="rId15"/>
    <p:sldId id="306" r:id="rId16"/>
    <p:sldId id="272" r:id="rId17"/>
    <p:sldId id="326" r:id="rId18"/>
    <p:sldId id="1793" r:id="rId19"/>
    <p:sldId id="298" r:id="rId20"/>
    <p:sldId id="1796" r:id="rId21"/>
    <p:sldId id="1460" r:id="rId22"/>
    <p:sldId id="1790" r:id="rId23"/>
    <p:sldId id="1791" r:id="rId24"/>
    <p:sldId id="1455" r:id="rId25"/>
    <p:sldId id="1792" r:id="rId26"/>
    <p:sldId id="1797" r:id="rId27"/>
    <p:sldId id="1801" r:id="rId28"/>
    <p:sldId id="1803" r:id="rId29"/>
    <p:sldId id="1804" r:id="rId30"/>
    <p:sldId id="1802" r:id="rId31"/>
    <p:sldId id="1805" r:id="rId32"/>
    <p:sldId id="179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7A6FB1-3402-4250-8706-69294327B367}">
          <p14:sldIdLst>
            <p14:sldId id="384"/>
            <p14:sldId id="383"/>
            <p14:sldId id="1456"/>
            <p14:sldId id="1799"/>
            <p14:sldId id="1800"/>
            <p14:sldId id="1785"/>
            <p14:sldId id="1783"/>
            <p14:sldId id="1784"/>
            <p14:sldId id="1280"/>
            <p14:sldId id="1112"/>
            <p14:sldId id="1789"/>
            <p14:sldId id="306"/>
            <p14:sldId id="272"/>
            <p14:sldId id="326"/>
            <p14:sldId id="1793"/>
            <p14:sldId id="298"/>
            <p14:sldId id="1796"/>
            <p14:sldId id="1460"/>
            <p14:sldId id="1790"/>
            <p14:sldId id="1791"/>
            <p14:sldId id="1455"/>
            <p14:sldId id="1792"/>
            <p14:sldId id="1797"/>
            <p14:sldId id="1801"/>
            <p14:sldId id="1803"/>
            <p14:sldId id="1804"/>
            <p14:sldId id="1802"/>
            <p14:sldId id="1805"/>
            <p14:sldId id="1798"/>
          </p14:sldIdLst>
        </p14:section>
        <p14:section name="Appendix" id="{7E4E577D-2468-D649-AA56-CA1BFCAB1B6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3653D-F1B1-474C-BBBF-9E759112039A}" v="2" dt="2021-03-18T13:45:39.537"/>
    <p1510:client id="{E9DEFCDB-F6DC-D84D-8B22-F8B9B7B5D6F0}" v="17" dt="2021-03-19T12:52:47.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s Paul" userId="514130d4-8f60-4cf3-9da5-b19626d2a459" providerId="ADAL" clId="{E9DEFCDB-F6DC-D84D-8B22-F8B9B7B5D6F0}"/>
    <pc:docChg chg="custSel modSld">
      <pc:chgData name="Ellis Paul" userId="514130d4-8f60-4cf3-9da5-b19626d2a459" providerId="ADAL" clId="{E9DEFCDB-F6DC-D84D-8B22-F8B9B7B5D6F0}" dt="2021-03-19T12:52:47.614" v="15" actId="20577"/>
      <pc:docMkLst>
        <pc:docMk/>
      </pc:docMkLst>
      <pc:sldChg chg="modSp mod">
        <pc:chgData name="Ellis Paul" userId="514130d4-8f60-4cf3-9da5-b19626d2a459" providerId="ADAL" clId="{E9DEFCDB-F6DC-D84D-8B22-F8B9B7B5D6F0}" dt="2021-03-19T12:49:49.921" v="10" actId="20577"/>
        <pc:sldMkLst>
          <pc:docMk/>
          <pc:sldMk cId="1450127003" sldId="272"/>
        </pc:sldMkLst>
        <pc:spChg chg="mod">
          <ac:chgData name="Ellis Paul" userId="514130d4-8f60-4cf3-9da5-b19626d2a459" providerId="ADAL" clId="{E9DEFCDB-F6DC-D84D-8B22-F8B9B7B5D6F0}" dt="2021-03-19T12:49:49.921" v="10" actId="20577"/>
          <ac:spMkLst>
            <pc:docMk/>
            <pc:sldMk cId="1450127003" sldId="272"/>
            <ac:spMk id="2" creationId="{C3322B39-0095-8B43-826B-FC3B761FD416}"/>
          </ac:spMkLst>
        </pc:spChg>
      </pc:sldChg>
      <pc:sldChg chg="modNotes">
        <pc:chgData name="Ellis Paul" userId="514130d4-8f60-4cf3-9da5-b19626d2a459" providerId="ADAL" clId="{E9DEFCDB-F6DC-D84D-8B22-F8B9B7B5D6F0}" dt="2021-03-19T12:49:33.105" v="3" actId="27636"/>
        <pc:sldMkLst>
          <pc:docMk/>
          <pc:sldMk cId="1882772334" sldId="1783"/>
        </pc:sldMkLst>
      </pc:sldChg>
      <pc:sldChg chg="modSp mod">
        <pc:chgData name="Ellis Paul" userId="514130d4-8f60-4cf3-9da5-b19626d2a459" providerId="ADAL" clId="{E9DEFCDB-F6DC-D84D-8B22-F8B9B7B5D6F0}" dt="2021-03-19T12:52:47.614" v="15" actId="20577"/>
        <pc:sldMkLst>
          <pc:docMk/>
          <pc:sldMk cId="2861379705" sldId="1798"/>
        </pc:sldMkLst>
        <pc:spChg chg="mod">
          <ac:chgData name="Ellis Paul" userId="514130d4-8f60-4cf3-9da5-b19626d2a459" providerId="ADAL" clId="{E9DEFCDB-F6DC-D84D-8B22-F8B9B7B5D6F0}" dt="2021-03-19T12:52:47.614" v="15" actId="20577"/>
          <ac:spMkLst>
            <pc:docMk/>
            <pc:sldMk cId="2861379705" sldId="1798"/>
            <ac:spMk id="22" creationId="{BDFDD7EC-8759-9147-AB04-C389931D25B5}"/>
          </ac:spMkLst>
        </pc:spChg>
      </pc:sldChg>
    </pc:docChg>
  </pc:docChgLst>
  <pc:docChgLst>
    <pc:chgData name="Ellis Paul" userId="514130d4-8f60-4cf3-9da5-b19626d2a459" providerId="ADAL" clId="{F1108B43-E457-9E4C-BF05-F32737C3C517}"/>
    <pc:docChg chg="undo custSel addSld delSld modSld modSection">
      <pc:chgData name="Ellis Paul" userId="514130d4-8f60-4cf3-9da5-b19626d2a459" providerId="ADAL" clId="{F1108B43-E457-9E4C-BF05-F32737C3C517}" dt="2021-02-05T16:03:32.954" v="12299" actId="20577"/>
      <pc:docMkLst>
        <pc:docMk/>
      </pc:docMkLst>
      <pc:sldChg chg="modNotesTx">
        <pc:chgData name="Ellis Paul" userId="514130d4-8f60-4cf3-9da5-b19626d2a459" providerId="ADAL" clId="{F1108B43-E457-9E4C-BF05-F32737C3C517}" dt="2021-02-03T13:03:19.797" v="9688" actId="20577"/>
        <pc:sldMkLst>
          <pc:docMk/>
          <pc:sldMk cId="1450127003" sldId="272"/>
        </pc:sldMkLst>
      </pc:sldChg>
      <pc:sldChg chg="modNotesTx">
        <pc:chgData name="Ellis Paul" userId="514130d4-8f60-4cf3-9da5-b19626d2a459" providerId="ADAL" clId="{F1108B43-E457-9E4C-BF05-F32737C3C517}" dt="2021-02-03T13:19:35.302" v="11793" actId="20577"/>
        <pc:sldMkLst>
          <pc:docMk/>
          <pc:sldMk cId="2944741820" sldId="298"/>
        </pc:sldMkLst>
      </pc:sldChg>
      <pc:sldChg chg="modNotesTx">
        <pc:chgData name="Ellis Paul" userId="514130d4-8f60-4cf3-9da5-b19626d2a459" providerId="ADAL" clId="{F1108B43-E457-9E4C-BF05-F32737C3C517}" dt="2021-02-03T13:02:59.982" v="9640" actId="20577"/>
        <pc:sldMkLst>
          <pc:docMk/>
          <pc:sldMk cId="2980645621" sldId="306"/>
        </pc:sldMkLst>
      </pc:sldChg>
      <pc:sldChg chg="modNotesTx">
        <pc:chgData name="Ellis Paul" userId="514130d4-8f60-4cf3-9da5-b19626d2a459" providerId="ADAL" clId="{F1108B43-E457-9E4C-BF05-F32737C3C517}" dt="2021-02-03T13:07:27.124" v="9936" actId="20577"/>
        <pc:sldMkLst>
          <pc:docMk/>
          <pc:sldMk cId="1716832565" sldId="326"/>
        </pc:sldMkLst>
      </pc:sldChg>
      <pc:sldChg chg="modNotesTx">
        <pc:chgData name="Ellis Paul" userId="514130d4-8f60-4cf3-9da5-b19626d2a459" providerId="ADAL" clId="{F1108B43-E457-9E4C-BF05-F32737C3C517}" dt="2021-02-05T16:03:32.954" v="12299" actId="20577"/>
        <pc:sldMkLst>
          <pc:docMk/>
          <pc:sldMk cId="1250844930" sldId="383"/>
        </pc:sldMkLst>
      </pc:sldChg>
      <pc:sldChg chg="modSp mod">
        <pc:chgData name="Ellis Paul" userId="514130d4-8f60-4cf3-9da5-b19626d2a459" providerId="ADAL" clId="{F1108B43-E457-9E4C-BF05-F32737C3C517}" dt="2021-02-03T11:35:45.917" v="51" actId="20577"/>
        <pc:sldMkLst>
          <pc:docMk/>
          <pc:sldMk cId="252540983" sldId="384"/>
        </pc:sldMkLst>
        <pc:spChg chg="mod">
          <ac:chgData name="Ellis Paul" userId="514130d4-8f60-4cf3-9da5-b19626d2a459" providerId="ADAL" clId="{F1108B43-E457-9E4C-BF05-F32737C3C517}" dt="2021-02-03T11:35:39.588" v="43" actId="20577"/>
          <ac:spMkLst>
            <pc:docMk/>
            <pc:sldMk cId="252540983" sldId="384"/>
            <ac:spMk id="3" creationId="{C2C3C876-9B13-7842-9604-C7F84CDFD049}"/>
          </ac:spMkLst>
        </pc:spChg>
        <pc:spChg chg="mod">
          <ac:chgData name="Ellis Paul" userId="514130d4-8f60-4cf3-9da5-b19626d2a459" providerId="ADAL" clId="{F1108B43-E457-9E4C-BF05-F32737C3C517}" dt="2021-02-03T11:35:45.917" v="51" actId="20577"/>
          <ac:spMkLst>
            <pc:docMk/>
            <pc:sldMk cId="252540983" sldId="384"/>
            <ac:spMk id="6" creationId="{9EEB7A55-7C59-B542-BAC5-7848E9BAD674}"/>
          </ac:spMkLst>
        </pc:spChg>
      </pc:sldChg>
      <pc:sldChg chg="modNotesTx">
        <pc:chgData name="Ellis Paul" userId="514130d4-8f60-4cf3-9da5-b19626d2a459" providerId="ADAL" clId="{F1108B43-E457-9E4C-BF05-F32737C3C517}" dt="2021-02-03T12:53:10.902" v="8301" actId="20577"/>
        <pc:sldMkLst>
          <pc:docMk/>
          <pc:sldMk cId="2875677941" sldId="389"/>
        </pc:sldMkLst>
      </pc:sldChg>
      <pc:sldChg chg="modNotesTx">
        <pc:chgData name="Ellis Paul" userId="514130d4-8f60-4cf3-9da5-b19626d2a459" providerId="ADAL" clId="{F1108B43-E457-9E4C-BF05-F32737C3C517}" dt="2021-02-03T13:43:20.351" v="12298" actId="20577"/>
        <pc:sldMkLst>
          <pc:docMk/>
          <pc:sldMk cId="2995044740" sldId="1112"/>
        </pc:sldMkLst>
      </pc:sldChg>
      <pc:sldChg chg="mod modShow">
        <pc:chgData name="Ellis Paul" userId="514130d4-8f60-4cf3-9da5-b19626d2a459" providerId="ADAL" clId="{F1108B43-E457-9E4C-BF05-F32737C3C517}" dt="2021-02-03T13:42:54.800" v="12285" actId="729"/>
        <pc:sldMkLst>
          <pc:docMk/>
          <pc:sldMk cId="597669905" sldId="1177"/>
        </pc:sldMkLst>
      </pc:sldChg>
      <pc:sldChg chg="mod modShow modNotesTx">
        <pc:chgData name="Ellis Paul" userId="514130d4-8f60-4cf3-9da5-b19626d2a459" providerId="ADAL" clId="{F1108B43-E457-9E4C-BF05-F32737C3C517}" dt="2021-02-03T13:42:50.144" v="12284" actId="729"/>
        <pc:sldMkLst>
          <pc:docMk/>
          <pc:sldMk cId="4056064150" sldId="1226"/>
        </pc:sldMkLst>
      </pc:sldChg>
      <pc:sldChg chg="mod modShow modNotesTx">
        <pc:chgData name="Ellis Paul" userId="514130d4-8f60-4cf3-9da5-b19626d2a459" providerId="ADAL" clId="{F1108B43-E457-9E4C-BF05-F32737C3C517}" dt="2021-02-03T13:42:59.001" v="12286" actId="729"/>
        <pc:sldMkLst>
          <pc:docMk/>
          <pc:sldMk cId="566208332" sldId="1240"/>
        </pc:sldMkLst>
      </pc:sldChg>
      <pc:sldChg chg="modNotesTx">
        <pc:chgData name="Ellis Paul" userId="514130d4-8f60-4cf3-9da5-b19626d2a459" providerId="ADAL" clId="{F1108B43-E457-9E4C-BF05-F32737C3C517}" dt="2021-02-03T12:49:31.726" v="7792" actId="20577"/>
        <pc:sldMkLst>
          <pc:docMk/>
          <pc:sldMk cId="427058594" sldId="1280"/>
        </pc:sldMkLst>
      </pc:sldChg>
      <pc:sldChg chg="modNotesTx">
        <pc:chgData name="Ellis Paul" userId="514130d4-8f60-4cf3-9da5-b19626d2a459" providerId="ADAL" clId="{F1108B43-E457-9E4C-BF05-F32737C3C517}" dt="2021-02-03T13:30:28.230" v="12269" actId="20577"/>
        <pc:sldMkLst>
          <pc:docMk/>
          <pc:sldMk cId="59490319" sldId="1455"/>
        </pc:sldMkLst>
      </pc:sldChg>
      <pc:sldChg chg="modNotesTx">
        <pc:chgData name="Ellis Paul" userId="514130d4-8f60-4cf3-9da5-b19626d2a459" providerId="ADAL" clId="{F1108B43-E457-9E4C-BF05-F32737C3C517}" dt="2021-02-03T11:46:25.393" v="2306" actId="20577"/>
        <pc:sldMkLst>
          <pc:docMk/>
          <pc:sldMk cId="2367298871" sldId="1456"/>
        </pc:sldMkLst>
      </pc:sldChg>
      <pc:sldChg chg="modNotes">
        <pc:chgData name="Ellis Paul" userId="514130d4-8f60-4cf3-9da5-b19626d2a459" providerId="ADAL" clId="{F1108B43-E457-9E4C-BF05-F32737C3C517}" dt="2021-02-03T12:03:49.776" v="5022" actId="27636"/>
        <pc:sldMkLst>
          <pc:docMk/>
          <pc:sldMk cId="1882772334" sldId="1783"/>
        </pc:sldMkLst>
      </pc:sldChg>
      <pc:sldChg chg="modNotesTx">
        <pc:chgData name="Ellis Paul" userId="514130d4-8f60-4cf3-9da5-b19626d2a459" providerId="ADAL" clId="{F1108B43-E457-9E4C-BF05-F32737C3C517}" dt="2021-02-03T12:47:47.702" v="7514" actId="20577"/>
        <pc:sldMkLst>
          <pc:docMk/>
          <pc:sldMk cId="2512350514" sldId="1784"/>
        </pc:sldMkLst>
      </pc:sldChg>
      <pc:sldChg chg="modNotesTx">
        <pc:chgData name="Ellis Paul" userId="514130d4-8f60-4cf3-9da5-b19626d2a459" providerId="ADAL" clId="{F1108B43-E457-9E4C-BF05-F32737C3C517}" dt="2021-02-03T12:29:43.703" v="6933" actId="20577"/>
        <pc:sldMkLst>
          <pc:docMk/>
          <pc:sldMk cId="1430585209" sldId="1785"/>
        </pc:sldMkLst>
      </pc:sldChg>
      <pc:sldChg chg="mod modShow">
        <pc:chgData name="Ellis Paul" userId="514130d4-8f60-4cf3-9da5-b19626d2a459" providerId="ADAL" clId="{F1108B43-E457-9E4C-BF05-F32737C3C517}" dt="2021-02-03T12:59:19.786" v="8927" actId="729"/>
        <pc:sldMkLst>
          <pc:docMk/>
          <pc:sldMk cId="2739244224" sldId="1787"/>
        </pc:sldMkLst>
      </pc:sldChg>
      <pc:sldChg chg="modNotesTx">
        <pc:chgData name="Ellis Paul" userId="514130d4-8f60-4cf3-9da5-b19626d2a459" providerId="ADAL" clId="{F1108B43-E457-9E4C-BF05-F32737C3C517}" dt="2021-02-03T13:01:11.589" v="9324" actId="313"/>
        <pc:sldMkLst>
          <pc:docMk/>
          <pc:sldMk cId="3990474479" sldId="1789"/>
        </pc:sldMkLst>
      </pc:sldChg>
      <pc:sldChg chg="modNotesTx">
        <pc:chgData name="Ellis Paul" userId="514130d4-8f60-4cf3-9da5-b19626d2a459" providerId="ADAL" clId="{F1108B43-E457-9E4C-BF05-F32737C3C517}" dt="2021-02-03T13:29:27.884" v="12188" actId="20577"/>
        <pc:sldMkLst>
          <pc:docMk/>
          <pc:sldMk cId="3818673833" sldId="1791"/>
        </pc:sldMkLst>
      </pc:sldChg>
      <pc:sldChg chg="modNotesTx">
        <pc:chgData name="Ellis Paul" userId="514130d4-8f60-4cf3-9da5-b19626d2a459" providerId="ADAL" clId="{F1108B43-E457-9E4C-BF05-F32737C3C517}" dt="2021-02-03T13:16:01.653" v="11199" actId="20577"/>
        <pc:sldMkLst>
          <pc:docMk/>
          <pc:sldMk cId="596551966" sldId="1793"/>
        </pc:sldMkLst>
      </pc:sldChg>
      <pc:sldChg chg="modNotesTx">
        <pc:chgData name="Ellis Paul" userId="514130d4-8f60-4cf3-9da5-b19626d2a459" providerId="ADAL" clId="{F1108B43-E457-9E4C-BF05-F32737C3C517}" dt="2021-02-03T13:21:15.353" v="12136" actId="20577"/>
        <pc:sldMkLst>
          <pc:docMk/>
          <pc:sldMk cId="1743209001" sldId="1796"/>
        </pc:sldMkLst>
      </pc:sldChg>
      <pc:sldChg chg="modNotesTx">
        <pc:chgData name="Ellis Paul" userId="514130d4-8f60-4cf3-9da5-b19626d2a459" providerId="ADAL" clId="{F1108B43-E457-9E4C-BF05-F32737C3C517}" dt="2021-02-03T11:56:50.699" v="3838" actId="20577"/>
        <pc:sldMkLst>
          <pc:docMk/>
          <pc:sldMk cId="2032144608" sldId="1799"/>
        </pc:sldMkLst>
      </pc:sldChg>
      <pc:sldChg chg="modNotesTx">
        <pc:chgData name="Ellis Paul" userId="514130d4-8f60-4cf3-9da5-b19626d2a459" providerId="ADAL" clId="{F1108B43-E457-9E4C-BF05-F32737C3C517}" dt="2021-02-03T11:59:15.222" v="4382" actId="20577"/>
        <pc:sldMkLst>
          <pc:docMk/>
          <pc:sldMk cId="682118864" sldId="1800"/>
        </pc:sldMkLst>
      </pc:sldChg>
      <pc:sldChg chg="new del">
        <pc:chgData name="Ellis Paul" userId="514130d4-8f60-4cf3-9da5-b19626d2a459" providerId="ADAL" clId="{F1108B43-E457-9E4C-BF05-F32737C3C517}" dt="2021-02-03T13:31:32.966" v="12271" actId="2696"/>
        <pc:sldMkLst>
          <pc:docMk/>
          <pc:sldMk cId="2447176487" sldId="1801"/>
        </pc:sldMkLst>
      </pc:sldChg>
      <pc:sldChg chg="addSp new">
        <pc:chgData name="Ellis Paul" userId="514130d4-8f60-4cf3-9da5-b19626d2a459" providerId="ADAL" clId="{F1108B43-E457-9E4C-BF05-F32737C3C517}" dt="2021-02-03T13:32:42.283" v="12274"/>
        <pc:sldMkLst>
          <pc:docMk/>
          <pc:sldMk cId="2514643976" sldId="1801"/>
        </pc:sldMkLst>
        <pc:picChg chg="add">
          <ac:chgData name="Ellis Paul" userId="514130d4-8f60-4cf3-9da5-b19626d2a459" providerId="ADAL" clId="{F1108B43-E457-9E4C-BF05-F32737C3C517}" dt="2021-02-03T13:32:42.283" v="12274"/>
          <ac:picMkLst>
            <pc:docMk/>
            <pc:sldMk cId="2514643976" sldId="1801"/>
            <ac:picMk id="2" creationId="{F0A43999-0E9D-A348-9A38-698DABB3E225}"/>
          </ac:picMkLst>
        </pc:picChg>
      </pc:sldChg>
      <pc:sldChg chg="addSp new">
        <pc:chgData name="Ellis Paul" userId="514130d4-8f60-4cf3-9da5-b19626d2a459" providerId="ADAL" clId="{F1108B43-E457-9E4C-BF05-F32737C3C517}" dt="2021-02-03T13:35:12.580" v="12281"/>
        <pc:sldMkLst>
          <pc:docMk/>
          <pc:sldMk cId="3343759405" sldId="1802"/>
        </pc:sldMkLst>
        <pc:picChg chg="add">
          <ac:chgData name="Ellis Paul" userId="514130d4-8f60-4cf3-9da5-b19626d2a459" providerId="ADAL" clId="{F1108B43-E457-9E4C-BF05-F32737C3C517}" dt="2021-02-03T13:35:12.580" v="12281"/>
          <ac:picMkLst>
            <pc:docMk/>
            <pc:sldMk cId="3343759405" sldId="1802"/>
            <ac:picMk id="2" creationId="{32CDFF38-E973-FA4B-B0F0-5E9108E4FA20}"/>
          </ac:picMkLst>
        </pc:picChg>
      </pc:sldChg>
      <pc:sldChg chg="addSp new">
        <pc:chgData name="Ellis Paul" userId="514130d4-8f60-4cf3-9da5-b19626d2a459" providerId="ADAL" clId="{F1108B43-E457-9E4C-BF05-F32737C3C517}" dt="2021-02-03T13:33:19.765" v="12276"/>
        <pc:sldMkLst>
          <pc:docMk/>
          <pc:sldMk cId="2073965709" sldId="1803"/>
        </pc:sldMkLst>
        <pc:picChg chg="add">
          <ac:chgData name="Ellis Paul" userId="514130d4-8f60-4cf3-9da5-b19626d2a459" providerId="ADAL" clId="{F1108B43-E457-9E4C-BF05-F32737C3C517}" dt="2021-02-03T13:33:19.765" v="12276"/>
          <ac:picMkLst>
            <pc:docMk/>
            <pc:sldMk cId="2073965709" sldId="1803"/>
            <ac:picMk id="2" creationId="{C3EFAB4A-1BBD-544E-82B8-161D84DB2337}"/>
          </ac:picMkLst>
        </pc:picChg>
      </pc:sldChg>
      <pc:sldChg chg="addSp delSp modSp new">
        <pc:chgData name="Ellis Paul" userId="514130d4-8f60-4cf3-9da5-b19626d2a459" providerId="ADAL" clId="{F1108B43-E457-9E4C-BF05-F32737C3C517}" dt="2021-02-03T13:35:07.910" v="12280"/>
        <pc:sldMkLst>
          <pc:docMk/>
          <pc:sldMk cId="3152958202" sldId="1804"/>
        </pc:sldMkLst>
        <pc:picChg chg="add">
          <ac:chgData name="Ellis Paul" userId="514130d4-8f60-4cf3-9da5-b19626d2a459" providerId="ADAL" clId="{F1108B43-E457-9E4C-BF05-F32737C3C517}" dt="2021-02-03T13:34:33.225" v="12278"/>
          <ac:picMkLst>
            <pc:docMk/>
            <pc:sldMk cId="3152958202" sldId="1804"/>
            <ac:picMk id="2" creationId="{35B9039C-CB13-BE49-829B-6F7E97CE455B}"/>
          </ac:picMkLst>
        </pc:picChg>
        <pc:picChg chg="add del mod">
          <ac:chgData name="Ellis Paul" userId="514130d4-8f60-4cf3-9da5-b19626d2a459" providerId="ADAL" clId="{F1108B43-E457-9E4C-BF05-F32737C3C517}" dt="2021-02-03T13:35:07.910" v="12280"/>
          <ac:picMkLst>
            <pc:docMk/>
            <pc:sldMk cId="3152958202" sldId="1804"/>
            <ac:picMk id="3" creationId="{4F00ECB9-58C1-A142-BA1E-E7D2A8BAA521}"/>
          </ac:picMkLst>
        </pc:picChg>
      </pc:sldChg>
      <pc:sldChg chg="addSp new">
        <pc:chgData name="Ellis Paul" userId="514130d4-8f60-4cf3-9da5-b19626d2a459" providerId="ADAL" clId="{F1108B43-E457-9E4C-BF05-F32737C3C517}" dt="2021-02-03T13:35:49.187" v="12283"/>
        <pc:sldMkLst>
          <pc:docMk/>
          <pc:sldMk cId="2865332288" sldId="1805"/>
        </pc:sldMkLst>
        <pc:picChg chg="add">
          <ac:chgData name="Ellis Paul" userId="514130d4-8f60-4cf3-9da5-b19626d2a459" providerId="ADAL" clId="{F1108B43-E457-9E4C-BF05-F32737C3C517}" dt="2021-02-03T13:35:49.187" v="12283"/>
          <ac:picMkLst>
            <pc:docMk/>
            <pc:sldMk cId="2865332288" sldId="1805"/>
            <ac:picMk id="2" creationId="{53918AF7-422D-B042-9D57-09C7CDD4D6F8}"/>
          </ac:picMkLst>
        </pc:picChg>
      </pc:sldChg>
    </pc:docChg>
  </pc:docChgLst>
  <pc:docChgLst>
    <pc:chgData name="Ellis Paul" userId="514130d4-8f60-4cf3-9da5-b19626d2a459" providerId="ADAL" clId="{6583653D-F1B1-474C-BBBF-9E759112039A}"/>
    <pc:docChg chg="custSel modSld">
      <pc:chgData name="Ellis Paul" userId="514130d4-8f60-4cf3-9da5-b19626d2a459" providerId="ADAL" clId="{6583653D-F1B1-474C-BBBF-9E759112039A}" dt="2021-03-18T13:52:08.708" v="33" actId="20577"/>
      <pc:docMkLst>
        <pc:docMk/>
      </pc:docMkLst>
      <pc:sldChg chg="modNotes">
        <pc:chgData name="Ellis Paul" userId="514130d4-8f60-4cf3-9da5-b19626d2a459" providerId="ADAL" clId="{6583653D-F1B1-474C-BBBF-9E759112039A}" dt="2021-03-18T13:45:36.310" v="21" actId="27636"/>
        <pc:sldMkLst>
          <pc:docMk/>
          <pc:sldMk cId="1882772334" sldId="1783"/>
        </pc:sldMkLst>
      </pc:sldChg>
      <pc:sldChg chg="modSp mod modNotesTx">
        <pc:chgData name="Ellis Paul" userId="514130d4-8f60-4cf3-9da5-b19626d2a459" providerId="ADAL" clId="{6583653D-F1B1-474C-BBBF-9E759112039A}" dt="2021-03-18T13:52:08.708" v="33" actId="20577"/>
        <pc:sldMkLst>
          <pc:docMk/>
          <pc:sldMk cId="1430585209" sldId="1785"/>
        </pc:sldMkLst>
        <pc:spChg chg="mod">
          <ac:chgData name="Ellis Paul" userId="514130d4-8f60-4cf3-9da5-b19626d2a459" providerId="ADAL" clId="{6583653D-F1B1-474C-BBBF-9E759112039A}" dt="2021-03-18T13:45:39.534" v="23" actId="20577"/>
          <ac:spMkLst>
            <pc:docMk/>
            <pc:sldMk cId="1430585209" sldId="1785"/>
            <ac:spMk id="2" creationId="{C5BDE59A-6EA8-4EB7-B50C-693D343D47F5}"/>
          </ac:spMkLst>
        </pc:spChg>
      </pc:sldChg>
      <pc:sldChg chg="modNotesTx">
        <pc:chgData name="Ellis Paul" userId="514130d4-8f60-4cf3-9da5-b19626d2a459" providerId="ADAL" clId="{6583653D-F1B1-474C-BBBF-9E759112039A}" dt="2021-03-18T13:43:27.924" v="17" actId="20577"/>
        <pc:sldMkLst>
          <pc:docMk/>
          <pc:sldMk cId="2032144608" sldId="179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5BC8E-A399-48E9-A7E4-D19E9440B1AE}" type="datetimeFigureOut">
              <a:rPr lang="en-US" smtClean="0"/>
              <a:t>4/27/21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0F088-9291-45A9-BC19-5863E23C2579}" type="slidenum">
              <a:rPr lang="en-US" smtClean="0"/>
              <a:t>‹#›</a:t>
            </a:fld>
            <a:endParaRPr lang="en-US"/>
          </a:p>
        </p:txBody>
      </p:sp>
    </p:spTree>
    <p:extLst>
      <p:ext uri="{BB962C8B-B14F-4D97-AF65-F5344CB8AC3E}">
        <p14:creationId xmlns:p14="http://schemas.microsoft.com/office/powerpoint/2010/main" val="3255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aws.amazon.com/rd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1</a:t>
            </a:fld>
            <a:endParaRPr lang="en-US"/>
          </a:p>
        </p:txBody>
      </p:sp>
    </p:spTree>
    <p:extLst>
      <p:ext uri="{BB962C8B-B14F-4D97-AF65-F5344CB8AC3E}">
        <p14:creationId xmlns:p14="http://schemas.microsoft.com/office/powerpoint/2010/main" val="1254138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 – there are other options but this is de facto solution</a:t>
            </a:r>
          </a:p>
          <a:p>
            <a:endParaRPr lang="en-US"/>
          </a:p>
          <a:p>
            <a:r>
              <a:rPr lang="en-US"/>
              <a:t>REPOSITORY</a:t>
            </a:r>
          </a:p>
          <a:p>
            <a:endParaRPr lang="en-US"/>
          </a:p>
          <a:p>
            <a:r>
              <a:rPr lang="en-US"/>
              <a:t>More detail in next session</a:t>
            </a:r>
          </a:p>
          <a:p>
            <a:endParaRPr lang="en-US"/>
          </a:p>
          <a:p>
            <a:r>
              <a:rPr lang="en-GB" sz="1200" b="0" i="0" u="none" strike="noStrike" kern="1200">
                <a:solidFill>
                  <a:schemeClr val="tx1"/>
                </a:solidFill>
                <a:effectLst/>
                <a:latin typeface="+mn-lt"/>
                <a:ea typeface="+mn-ea"/>
                <a:cs typeface="+mn-cs"/>
              </a:rPr>
              <a:t>“Global Information Tracker” — but according to the creator of git, it’s just a stupid/unpleasant person like the creator.</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Can be complicated but we only need the basics. Next session is all on GIT. The class is also in the VMware GIT repository (one of the exercise will be to sign up for that)</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Dave says “five commands” is all you need to know.</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212432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is the second building blocks. Docker started the whole containerization thing (or popularized it anyway) by abstracting the application and allowing it to run anywhere you have Docker installed.</a:t>
            </a:r>
          </a:p>
          <a:p>
            <a:endParaRPr lang="en-US"/>
          </a:p>
          <a:p>
            <a:r>
              <a:rPr lang="en-US"/>
              <a:t>Strips away dependencies</a:t>
            </a:r>
          </a:p>
          <a:p>
            <a:endParaRPr lang="en-US"/>
          </a:p>
          <a:p>
            <a:r>
              <a:rPr lang="en-US"/>
              <a:t>You cannot use Docker to orchestrate hundreds and thousands of containers across multiple servers.</a:t>
            </a:r>
          </a:p>
        </p:txBody>
      </p:sp>
      <p:sp>
        <p:nvSpPr>
          <p:cNvPr id="4" name="Slide Number Placeholder 3"/>
          <p:cNvSpPr>
            <a:spLocks noGrp="1"/>
          </p:cNvSpPr>
          <p:nvPr>
            <p:ph type="sldNum" sz="quarter" idx="5"/>
          </p:nvPr>
        </p:nvSpPr>
        <p:spPr/>
        <p:txBody>
          <a:bodyPr/>
          <a:lstStyle/>
          <a:p>
            <a:fld id="{35B0F088-9291-45A9-BC19-5863E23C2579}" type="slidenum">
              <a:rPr lang="en-US" smtClean="0"/>
              <a:t>11</a:t>
            </a:fld>
            <a:endParaRPr lang="en-US"/>
          </a:p>
        </p:txBody>
      </p:sp>
    </p:spTree>
    <p:extLst>
      <p:ext uri="{BB962C8B-B14F-4D97-AF65-F5344CB8AC3E}">
        <p14:creationId xmlns:p14="http://schemas.microsoft.com/office/powerpoint/2010/main" val="78914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on Mac, Linux, cloud</a:t>
            </a:r>
          </a:p>
          <a:p>
            <a:endParaRPr lang="en-US"/>
          </a:p>
          <a:p>
            <a:r>
              <a:rPr lang="en-US"/>
              <a:t>Create image, push into registry (private or public)</a:t>
            </a:r>
          </a:p>
          <a:p>
            <a:endParaRPr lang="en-US"/>
          </a:p>
          <a:p>
            <a:r>
              <a:rPr lang="en-US"/>
              <a:t>You don’t need to know about underlying OS stuff. You don’t have to build and tweak a Linux server to run a particular application</a:t>
            </a:r>
          </a:p>
          <a:p>
            <a:endParaRPr lang="en-US"/>
          </a:p>
          <a:p>
            <a:r>
              <a:rPr lang="en-US"/>
              <a:t>Quicker to develop </a:t>
            </a:r>
          </a:p>
        </p:txBody>
      </p:sp>
      <p:sp>
        <p:nvSpPr>
          <p:cNvPr id="4" name="Slide Number Placeholder 3"/>
          <p:cNvSpPr>
            <a:spLocks noGrp="1"/>
          </p:cNvSpPr>
          <p:nvPr>
            <p:ph type="sldNum" sz="quarter" idx="5"/>
          </p:nvPr>
        </p:nvSpPr>
        <p:spPr/>
        <p:txBody>
          <a:bodyPr/>
          <a:lstStyle/>
          <a:p>
            <a:fld id="{35B0F088-9291-45A9-BC19-5863E23C2579}" type="slidenum">
              <a:rPr lang="en-US" smtClean="0"/>
              <a:t>12</a:t>
            </a:fld>
            <a:endParaRPr lang="en-US"/>
          </a:p>
        </p:txBody>
      </p:sp>
    </p:spTree>
    <p:extLst>
      <p:ext uri="{BB962C8B-B14F-4D97-AF65-F5344CB8AC3E}">
        <p14:creationId xmlns:p14="http://schemas.microsoft.com/office/powerpoint/2010/main" val="39259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to follow in the Docker session so quickly:</a:t>
            </a:r>
          </a:p>
        </p:txBody>
      </p:sp>
      <p:sp>
        <p:nvSpPr>
          <p:cNvPr id="4" name="Slide Number Placeholder 3"/>
          <p:cNvSpPr>
            <a:spLocks noGrp="1"/>
          </p:cNvSpPr>
          <p:nvPr>
            <p:ph type="sldNum" sz="quarter" idx="10"/>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164555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level of abstraction. Container very very stripped-down OS level stuff. Can run on any (Docker-supported) OS.</a:t>
            </a:r>
          </a:p>
          <a:p>
            <a:endParaRPr lang="en-US"/>
          </a:p>
          <a:p>
            <a:r>
              <a:rPr lang="en-US"/>
              <a:t>Can have an Ubuntu image running on my laptop in a couple of minutes</a:t>
            </a:r>
          </a:p>
        </p:txBody>
      </p:sp>
      <p:sp>
        <p:nvSpPr>
          <p:cNvPr id="4" name="Slide Number Placeholder 3"/>
          <p:cNvSpPr>
            <a:spLocks noGrp="1"/>
          </p:cNvSpPr>
          <p:nvPr>
            <p:ph type="sldNum" sz="quarter" idx="5"/>
          </p:nvPr>
        </p:nvSpPr>
        <p:spPr/>
        <p:txBody>
          <a:bodyPr/>
          <a:lstStyle/>
          <a:p>
            <a:fld id="{35B0F088-9291-45A9-BC19-5863E23C2579}" type="slidenum">
              <a:rPr lang="en-US" smtClean="0"/>
              <a:t>14</a:t>
            </a:fld>
            <a:endParaRPr lang="en-US"/>
          </a:p>
        </p:txBody>
      </p:sp>
    </p:spTree>
    <p:extLst>
      <p:ext uri="{BB962C8B-B14F-4D97-AF65-F5344CB8AC3E}">
        <p14:creationId xmlns:p14="http://schemas.microsoft.com/office/powerpoint/2010/main" val="139127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“cluster of Docker VMs” (or </a:t>
            </a:r>
            <a:r>
              <a:rPr lang="en-US" err="1"/>
              <a:t>oher</a:t>
            </a:r>
            <a:r>
              <a:rPr lang="en-US"/>
              <a:t> container runtimes). </a:t>
            </a:r>
          </a:p>
          <a:p>
            <a:endParaRPr lang="en-US"/>
          </a:p>
          <a:p>
            <a:endParaRPr lang="en-US"/>
          </a:p>
          <a:p>
            <a:r>
              <a:rPr lang="en-US" err="1"/>
              <a:t>Declaritive</a:t>
            </a:r>
            <a:r>
              <a:rPr lang="en-US"/>
              <a:t>, like Ansible, don’t need to go through all the steps, just tell it the end result and K8S will take care of it - e.g. I want an Apache web server, we tell is I want 1 apache pod of this size created. K8S will create it and watch – if the apache pod dies, K8S “knows” it should have one running so will create another.</a:t>
            </a:r>
          </a:p>
          <a:p>
            <a:endParaRPr lang="en-US"/>
          </a:p>
          <a:p>
            <a:r>
              <a:rPr lang="en-US"/>
              <a:t>If you’re running Apache on Docker and you need to shut down your laptop to go home there is no “</a:t>
            </a:r>
            <a:r>
              <a:rPr lang="en-US" err="1"/>
              <a:t>vMotion</a:t>
            </a:r>
            <a:r>
              <a:rPr lang="en-US"/>
              <a:t>” of Apache over to another Docker server. The concept doesn’t exist. K8S however does allows clustering with “</a:t>
            </a:r>
            <a:r>
              <a:rPr lang="en-US" err="1"/>
              <a:t>vMotion</a:t>
            </a:r>
            <a:r>
              <a:rPr lang="en-US"/>
              <a:t>” etc.</a:t>
            </a:r>
          </a:p>
          <a:p>
            <a:endParaRPr lang="en-US"/>
          </a:p>
          <a:p>
            <a:r>
              <a:rPr lang="en-US"/>
              <a:t>Open Framework  -</a:t>
            </a:r>
          </a:p>
          <a:p>
            <a:endParaRPr lang="en-US"/>
          </a:p>
          <a:p>
            <a:endParaRPr lang="en-US"/>
          </a:p>
          <a:p>
            <a:r>
              <a:rPr lang="en-US"/>
              <a:t>Identity management – very basic RBAC, not connected to AD or anything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CNI – Flannel, Calico (VMware - NSX / </a:t>
            </a:r>
            <a:r>
              <a:rPr lang="en-US" err="1"/>
              <a:t>Antrea</a:t>
            </a:r>
            <a:r>
              <a:rPr lang="en-US"/>
              <a:t>)</a:t>
            </a:r>
          </a:p>
          <a:p>
            <a:endParaRPr lang="en-US"/>
          </a:p>
          <a:p>
            <a:endParaRPr lang="en-US"/>
          </a:p>
          <a:p>
            <a:r>
              <a:rPr lang="en-US"/>
              <a:t>CSI – NFS </a:t>
            </a:r>
            <a:r>
              <a:rPr lang="en-US" err="1"/>
              <a:t>etc</a:t>
            </a:r>
            <a:r>
              <a:rPr lang="en-US"/>
              <a:t> VMware = </a:t>
            </a:r>
            <a:r>
              <a:rPr lang="en-US" err="1"/>
              <a:t>vSAN</a:t>
            </a:r>
            <a:r>
              <a:rPr lang="en-US"/>
              <a:t> / vSphere CSI)</a:t>
            </a:r>
          </a:p>
          <a:p>
            <a:endParaRPr lang="en-US"/>
          </a:p>
          <a:p>
            <a:r>
              <a:rPr lang="en-US"/>
              <a:t>Ingress – how do you access the containers – you have to supply that.</a:t>
            </a:r>
          </a:p>
          <a:p>
            <a:endParaRPr lang="en-US"/>
          </a:p>
          <a:p>
            <a:r>
              <a:rPr lang="en-US"/>
              <a:t>Customers: It’s open source, it’s free!? Point them towards Tanzu</a:t>
            </a:r>
          </a:p>
        </p:txBody>
      </p:sp>
      <p:sp>
        <p:nvSpPr>
          <p:cNvPr id="4" name="Slide Number Placeholder 3"/>
          <p:cNvSpPr>
            <a:spLocks noGrp="1"/>
          </p:cNvSpPr>
          <p:nvPr>
            <p:ph type="sldNum" sz="quarter" idx="5"/>
          </p:nvPr>
        </p:nvSpPr>
        <p:spPr/>
        <p:txBody>
          <a:bodyPr/>
          <a:lstStyle/>
          <a:p>
            <a:fld id="{35B0F088-9291-45A9-BC19-5863E23C2579}" type="slidenum">
              <a:rPr lang="en-US" smtClean="0"/>
              <a:t>15</a:t>
            </a:fld>
            <a:endParaRPr lang="en-US"/>
          </a:p>
        </p:txBody>
      </p:sp>
    </p:spTree>
    <p:extLst>
      <p:ext uri="{BB962C8B-B14F-4D97-AF65-F5344CB8AC3E}">
        <p14:creationId xmlns:p14="http://schemas.microsoft.com/office/powerpoint/2010/main" val="169995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typically re-size (increase size of containers) rather we create more (concurrency)</a:t>
            </a:r>
          </a:p>
          <a:p>
            <a:endParaRPr lang="en-US"/>
          </a:p>
          <a:p>
            <a:r>
              <a:rPr lang="en-US"/>
              <a:t>Replica sets – one of the containers dies, K8S will auto-spin up another to provide set number of replica sets</a:t>
            </a:r>
          </a:p>
          <a:p>
            <a:endParaRPr lang="en-US"/>
          </a:p>
          <a:p>
            <a:r>
              <a:rPr lang="en-US"/>
              <a:t>K8S will automate deployment of your app</a:t>
            </a:r>
          </a:p>
          <a:p>
            <a:endParaRPr lang="en-US"/>
          </a:p>
          <a:p>
            <a:r>
              <a:rPr lang="en-US"/>
              <a:t>Persistent volumes (backing services – remember containers should not be “stateful”) but we might have might have containerized databases (Mongo </a:t>
            </a:r>
            <a:r>
              <a:rPr lang="en-US" err="1"/>
              <a:t>etc</a:t>
            </a:r>
            <a:r>
              <a:rPr lang="en-US"/>
              <a:t>) which then do need persistent storage</a:t>
            </a:r>
          </a:p>
          <a:p>
            <a:endParaRPr lang="en-US"/>
          </a:p>
          <a:p>
            <a:r>
              <a:rPr lang="en-US"/>
              <a:t>Jobs – monitoring and log scraping etc.</a:t>
            </a:r>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16</a:t>
            </a:fld>
            <a:endParaRPr lang="en-US"/>
          </a:p>
        </p:txBody>
      </p:sp>
    </p:spTree>
    <p:extLst>
      <p:ext uri="{BB962C8B-B14F-4D97-AF65-F5344CB8AC3E}">
        <p14:creationId xmlns:p14="http://schemas.microsoft.com/office/powerpoint/2010/main" val="296369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Usually at least three master nodes, some number of working nodes (usually Linux VMs running Docker)</a:t>
            </a:r>
          </a:p>
          <a:p>
            <a:endParaRPr lang="en-US"/>
          </a:p>
          <a:p>
            <a:r>
              <a:rPr lang="en-US" err="1"/>
              <a:t>Kubectl</a:t>
            </a:r>
            <a:r>
              <a:rPr lang="en-US"/>
              <a:t> – all command through this to API server. Can add more commands over time as we install (e.g.) identity systems etc.</a:t>
            </a:r>
          </a:p>
          <a:p>
            <a:endParaRPr lang="en-US"/>
          </a:p>
          <a:p>
            <a:r>
              <a:rPr lang="en-US" err="1"/>
              <a:t>Etcd</a:t>
            </a:r>
            <a:r>
              <a:rPr lang="en-US"/>
              <a:t> config </a:t>
            </a:r>
            <a:r>
              <a:rPr lang="en-US" err="1"/>
              <a:t>etc</a:t>
            </a:r>
            <a:endParaRPr lang="en-US"/>
          </a:p>
          <a:p>
            <a:endParaRPr lang="en-US"/>
          </a:p>
          <a:p>
            <a:r>
              <a:rPr lang="en-US" err="1"/>
              <a:t>Kubelet</a:t>
            </a:r>
            <a:r>
              <a:rPr lang="en-US"/>
              <a:t> is the worker-node “agent”</a:t>
            </a:r>
          </a:p>
          <a:p>
            <a:endParaRPr lang="en-US"/>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17</a:t>
            </a:fld>
            <a:endParaRPr lang="en-US"/>
          </a:p>
        </p:txBody>
      </p:sp>
    </p:spTree>
    <p:extLst>
      <p:ext uri="{BB962C8B-B14F-4D97-AF65-F5344CB8AC3E}">
        <p14:creationId xmlns:p14="http://schemas.microsoft.com/office/powerpoint/2010/main" val="2329582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19</a:t>
            </a:fld>
            <a:endParaRPr lang="en-US"/>
          </a:p>
        </p:txBody>
      </p:sp>
    </p:spTree>
    <p:extLst>
      <p:ext uri="{BB962C8B-B14F-4D97-AF65-F5344CB8AC3E}">
        <p14:creationId xmlns:p14="http://schemas.microsoft.com/office/powerpoint/2010/main" val="184374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infra needs to change quite a bit</a:t>
            </a:r>
          </a:p>
        </p:txBody>
      </p:sp>
      <p:sp>
        <p:nvSpPr>
          <p:cNvPr id="4" name="Slide Number Placeholder 3"/>
          <p:cNvSpPr>
            <a:spLocks noGrp="1"/>
          </p:cNvSpPr>
          <p:nvPr>
            <p:ph type="sldNum" sz="quarter" idx="5"/>
          </p:nvPr>
        </p:nvSpPr>
        <p:spPr/>
        <p:txBody>
          <a:bodyPr/>
          <a:lstStyle/>
          <a:p>
            <a:fld id="{35B0F088-9291-45A9-BC19-5863E23C2579}" type="slidenum">
              <a:rPr lang="en-US" smtClean="0"/>
              <a:t>20</a:t>
            </a:fld>
            <a:endParaRPr lang="en-US"/>
          </a:p>
        </p:txBody>
      </p:sp>
    </p:spTree>
    <p:extLst>
      <p:ext uri="{BB962C8B-B14F-4D97-AF65-F5344CB8AC3E}">
        <p14:creationId xmlns:p14="http://schemas.microsoft.com/office/powerpoint/2010/main" val="12961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2</a:t>
            </a:fld>
            <a:endParaRPr lang="en-US"/>
          </a:p>
        </p:txBody>
      </p:sp>
    </p:spTree>
    <p:extLst>
      <p:ext uri="{BB962C8B-B14F-4D97-AF65-F5344CB8AC3E}">
        <p14:creationId xmlns:p14="http://schemas.microsoft.com/office/powerpoint/2010/main" val="746705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is even doing fully-automated IP management? Let alone certs etc.</a:t>
            </a:r>
          </a:p>
          <a:p>
            <a:endParaRPr lang="en-US"/>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21</a:t>
            </a:fld>
            <a:endParaRPr lang="en-US"/>
          </a:p>
        </p:txBody>
      </p:sp>
    </p:spTree>
    <p:extLst>
      <p:ext uri="{BB962C8B-B14F-4D97-AF65-F5344CB8AC3E}">
        <p14:creationId xmlns:p14="http://schemas.microsoft.com/office/powerpoint/2010/main" val="383802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28</a:t>
            </a:fld>
            <a:endParaRPr lang="en-US"/>
          </a:p>
        </p:txBody>
      </p:sp>
    </p:spTree>
    <p:extLst>
      <p:ext uri="{BB962C8B-B14F-4D97-AF65-F5344CB8AC3E}">
        <p14:creationId xmlns:p14="http://schemas.microsoft.com/office/powerpoint/2010/main" val="19113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Happening in my customer. Trying and failing to upgrade – complex and risky. What they were trying to do had become too complex and introducing issues</a:t>
            </a:r>
          </a:p>
          <a:p>
            <a:endParaRPr lang="en-US"/>
          </a:p>
          <a:p>
            <a:r>
              <a:rPr lang="en-US"/>
              <a:t>Trying to reduce cost – many legacy systems very expensive – becomes “easy” to save millions of $</a:t>
            </a:r>
          </a:p>
          <a:p>
            <a:endParaRPr lang="en-US"/>
          </a:p>
          <a:p>
            <a:r>
              <a:rPr lang="en-US"/>
              <a:t>“Agile” – new way of doing development, 2-weeks sprints etc. Every 2 weeks code is developed and ultimately will go into production. Historically these development cycles have been months if not years. E.g. Microsoft, e.g. our own Cloud-based products vs. on-prem</a:t>
            </a:r>
          </a:p>
          <a:p>
            <a:endParaRPr lang="en-US"/>
          </a:p>
          <a:p>
            <a:r>
              <a:rPr lang="en-US"/>
              <a:t>Allows new features to be pushed into production every few weeks in a stable way – enables competition (including with public cloud)</a:t>
            </a:r>
          </a:p>
          <a:p>
            <a:endParaRPr lang="en-US"/>
          </a:p>
          <a:p>
            <a:r>
              <a:rPr lang="en-US"/>
              <a:t>Need dynamic and API-driven environment. Even creating a VM today often includes manual, “email-driven” tasks to (e.g.) get and register IP and FQDN, doesn’t work with cloud native stuff.</a:t>
            </a:r>
          </a:p>
          <a:p>
            <a:endParaRPr lang="en-US"/>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3</a:t>
            </a:fld>
            <a:endParaRPr lang="en-US"/>
          </a:p>
        </p:txBody>
      </p:sp>
    </p:spTree>
    <p:extLst>
      <p:ext uri="{BB962C8B-B14F-4D97-AF65-F5344CB8AC3E}">
        <p14:creationId xmlns:p14="http://schemas.microsoft.com/office/powerpoint/2010/main" val="241958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Internet-provided definition – much content out there</a:t>
            </a:r>
          </a:p>
          <a:p>
            <a:endParaRPr lang="en-US"/>
          </a:p>
          <a:p>
            <a:r>
              <a:rPr lang="en-US"/>
              <a:t>Trying to “containerize” applications. Package an application in something very portable, usually using Docker or similar. Function wrapped in a container. Containers can typically run “anywhere” – public cloud, on-prem, even on your laptop. Not completely unlike virtual machines but going a layer deeper and abstracting the operating system. </a:t>
            </a:r>
          </a:p>
          <a:p>
            <a:endParaRPr lang="en-US"/>
          </a:p>
          <a:p>
            <a:r>
              <a:rPr lang="en-US"/>
              <a:t>Dynamic orchestration – everything in the development process now automated. When the dev pulls their code from the repository and ”pushes” it back, it will get inspected automatically, security scanned, tested and compiled automatically, pushed into different registries, maybe even create a K8S cluster automatically then pushed to K8S cluster and tested there. – something like Jenkins or our </a:t>
            </a:r>
            <a:r>
              <a:rPr lang="en-US" err="1"/>
              <a:t>CodeStream</a:t>
            </a:r>
            <a:r>
              <a:rPr lang="en-US"/>
              <a:t> in </a:t>
            </a:r>
            <a:r>
              <a:rPr lang="en-US" err="1"/>
              <a:t>vRA</a:t>
            </a:r>
            <a:endParaRPr lang="en-US"/>
          </a:p>
          <a:p>
            <a:endParaRPr lang="en-US"/>
          </a:p>
          <a:p>
            <a:r>
              <a:rPr lang="en-US"/>
              <a:t>Microservices: legacy big “monolithic” bundle of functions (e.g. Word – can do all sorts of things, very complex). </a:t>
            </a:r>
            <a:r>
              <a:rPr lang="en-US" err="1"/>
              <a:t>Micrososervices</a:t>
            </a:r>
            <a:r>
              <a:rPr lang="en-US"/>
              <a:t> breaks down every single function into </a:t>
            </a:r>
            <a:r>
              <a:rPr lang="en-US" err="1"/>
              <a:t>micoroservices</a:t>
            </a:r>
            <a:r>
              <a:rPr lang="en-US"/>
              <a:t> – a “write to disk function” might be its own microservice – a legacy application might become a 100 microservices – if you need to change something you can change a single microservice if you have to.</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4</a:t>
            </a:fld>
            <a:endParaRPr lang="en-US"/>
          </a:p>
        </p:txBody>
      </p:sp>
    </p:spTree>
    <p:extLst>
      <p:ext uri="{BB962C8B-B14F-4D97-AF65-F5344CB8AC3E}">
        <p14:creationId xmlns:p14="http://schemas.microsoft.com/office/powerpoint/2010/main" val="94692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You’re going to hear about 12-factor apps – formula for building CNA</a:t>
            </a:r>
          </a:p>
          <a:p>
            <a:endParaRPr lang="en-US"/>
          </a:p>
          <a:p>
            <a:r>
              <a:rPr lang="en-US"/>
              <a:t>Self-service – </a:t>
            </a:r>
            <a:r>
              <a:rPr lang="en-US" err="1"/>
              <a:t>devs</a:t>
            </a:r>
            <a:r>
              <a:rPr lang="en-US"/>
              <a:t> trying to automate all this, they can’t be sending emails or creating tickets, they need API access to everything. Return times of seconds or minutes not days and weeks</a:t>
            </a:r>
          </a:p>
          <a:p>
            <a:endParaRPr lang="en-US"/>
          </a:p>
          <a:p>
            <a:r>
              <a:rPr lang="en-US"/>
              <a:t>Everything needs to talk as code, If need an IP address or a certificate I need to request and generate via code.</a:t>
            </a:r>
          </a:p>
          <a:p>
            <a:endParaRPr lang="en-US"/>
          </a:p>
          <a:p>
            <a:r>
              <a:rPr lang="en-US"/>
              <a:t>Breaking things apart but still create a robust system</a:t>
            </a:r>
          </a:p>
        </p:txBody>
      </p:sp>
      <p:sp>
        <p:nvSpPr>
          <p:cNvPr id="4" name="Slide Number Placeholder 3"/>
          <p:cNvSpPr>
            <a:spLocks noGrp="1"/>
          </p:cNvSpPr>
          <p:nvPr>
            <p:ph type="sldNum" sz="quarter" idx="5"/>
          </p:nvPr>
        </p:nvSpPr>
        <p:spPr/>
        <p:txBody>
          <a:bodyPr/>
          <a:lstStyle/>
          <a:p>
            <a:fld id="{35B0F088-9291-45A9-BC19-5863E23C2579}" type="slidenum">
              <a:rPr lang="en-US" smtClean="0"/>
              <a:t>5</a:t>
            </a:fld>
            <a:endParaRPr lang="en-US"/>
          </a:p>
        </p:txBody>
      </p:sp>
    </p:spTree>
    <p:extLst>
      <p:ext uri="{BB962C8B-B14F-4D97-AF65-F5344CB8AC3E}">
        <p14:creationId xmlns:p14="http://schemas.microsoft.com/office/powerpoint/2010/main" val="15068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Developers follow this. </a:t>
            </a:r>
          </a:p>
          <a:p>
            <a:endParaRPr lang="en-US"/>
          </a:p>
          <a:p>
            <a:r>
              <a:rPr lang="en-US"/>
              <a:t>All code in central repository for tracking and managing (GIT)</a:t>
            </a:r>
          </a:p>
          <a:p>
            <a:endParaRPr lang="en-US"/>
          </a:p>
          <a:p>
            <a:r>
              <a:rPr lang="en-US"/>
              <a:t>How is a container called and what is its dependencies </a:t>
            </a:r>
            <a:r>
              <a:rPr lang="en-GB" sz="1200" b="1" i="0" u="none" strike="noStrike" kern="1200">
                <a:solidFill>
                  <a:schemeClr val="tx1"/>
                </a:solidFill>
                <a:effectLst/>
                <a:latin typeface="+mn-lt"/>
                <a:ea typeface="+mn-ea"/>
                <a:cs typeface="+mn-cs"/>
              </a:rPr>
              <a:t>A twelve-factor app never relies on implicit existence of system-wide packages.</a:t>
            </a:r>
            <a:r>
              <a:rPr lang="en-GB" sz="1200" b="0" i="0" u="none" strike="noStrike" kern="1200">
                <a:solidFill>
                  <a:schemeClr val="tx1"/>
                </a:solidFill>
                <a:effectLst/>
                <a:latin typeface="+mn-lt"/>
                <a:ea typeface="+mn-ea"/>
                <a:cs typeface="+mn-cs"/>
              </a:rPr>
              <a:t> It declares all dependencies, completely and exactly, via a </a:t>
            </a:r>
            <a:r>
              <a:rPr lang="en-GB" sz="1200" b="0" i="1" u="none" strike="noStrike" kern="1200">
                <a:solidFill>
                  <a:schemeClr val="tx1"/>
                </a:solidFill>
                <a:effectLst/>
                <a:latin typeface="+mn-lt"/>
                <a:ea typeface="+mn-ea"/>
                <a:cs typeface="+mn-cs"/>
              </a:rPr>
              <a:t>dependency declaration</a:t>
            </a:r>
            <a:r>
              <a:rPr lang="en-GB" sz="1200" b="0" i="0" u="none" strike="noStrike" kern="1200">
                <a:solidFill>
                  <a:schemeClr val="tx1"/>
                </a:solidFill>
                <a:effectLst/>
                <a:latin typeface="+mn-lt"/>
                <a:ea typeface="+mn-ea"/>
                <a:cs typeface="+mn-cs"/>
              </a:rPr>
              <a:t> manifest</a:t>
            </a:r>
            <a:endParaRPr lang="en-US"/>
          </a:p>
          <a:p>
            <a:endParaRPr lang="en-US"/>
          </a:p>
          <a:p>
            <a:r>
              <a:rPr lang="en-US"/>
              <a:t>Config – </a:t>
            </a:r>
            <a:r>
              <a:rPr lang="en-US" err="1"/>
              <a:t>devs</a:t>
            </a:r>
            <a:r>
              <a:rPr lang="en-US"/>
              <a:t> could (up to a point) ignore infrastructure in the past, but now infrastructure becomes part of the process – when we built a K8S cluster the config also needs to be saved in the GIT cluster, changes to the K8S cluster can change functionality down the road</a:t>
            </a:r>
          </a:p>
          <a:p>
            <a:r>
              <a:rPr lang="en-GB" sz="1200" b="0" i="0" u="none" strike="noStrike" kern="1200">
                <a:solidFill>
                  <a:schemeClr val="tx1"/>
                </a:solidFill>
                <a:effectLst/>
                <a:latin typeface="+mn-lt"/>
                <a:ea typeface="+mn-ea"/>
                <a:cs typeface="+mn-cs"/>
              </a:rPr>
              <a:t>Apps sometimes store config as constants in the code. This is a violation of twelve-factor, which requires </a:t>
            </a:r>
            <a:r>
              <a:rPr lang="en-GB" sz="1200" b="1" i="0" u="none" strike="noStrike" kern="1200">
                <a:solidFill>
                  <a:schemeClr val="tx1"/>
                </a:solidFill>
                <a:effectLst/>
                <a:latin typeface="+mn-lt"/>
                <a:ea typeface="+mn-ea"/>
                <a:cs typeface="+mn-cs"/>
              </a:rPr>
              <a:t>strict separation of config from code</a:t>
            </a:r>
            <a:r>
              <a:rPr lang="en-GB" sz="1200" b="0" i="0" u="none" strike="noStrike" kern="1200">
                <a:solidFill>
                  <a:schemeClr val="tx1"/>
                </a:solidFill>
                <a:effectLst/>
                <a:latin typeface="+mn-lt"/>
                <a:ea typeface="+mn-ea"/>
                <a:cs typeface="+mn-cs"/>
              </a:rPr>
              <a:t>. Config varies substantially across deploys, code does not. (access to backing services, credentials to external services such as Amazon S3 etc)</a:t>
            </a:r>
            <a:endParaRPr lang="en-US"/>
          </a:p>
          <a:p>
            <a:endParaRPr lang="en-US"/>
          </a:p>
          <a:p>
            <a:r>
              <a:rPr lang="en-US"/>
              <a:t>Backing Services – try to separate e.g. LAMP, front-end middle and back – databases, SMTP services, queuing systems like Rabbit MQ etc. </a:t>
            </a:r>
            <a:r>
              <a:rPr lang="en-GB" sz="1200" b="0" i="0" u="none" strike="noStrike" kern="1200">
                <a:solidFill>
                  <a:schemeClr val="tx1"/>
                </a:solidFill>
                <a:effectLst/>
                <a:latin typeface="+mn-lt"/>
                <a:ea typeface="+mn-ea"/>
                <a:cs typeface="+mn-cs"/>
              </a:rPr>
              <a:t>A </a:t>
            </a:r>
            <a:r>
              <a:rPr lang="en-GB" sz="1200" b="0" i="0" u="none" strike="noStrike" kern="1200">
                <a:solidFill>
                  <a:schemeClr val="tx1"/>
                </a:solidFill>
                <a:effectLst/>
                <a:latin typeface="+mn-lt"/>
                <a:ea typeface="+mn-ea"/>
                <a:cs typeface="+mn-cs"/>
                <a:hlinkClick r:id="rId3"/>
              </a:rPr>
              <a:t>deploy</a:t>
            </a:r>
            <a:r>
              <a:rPr lang="en-GB" sz="1200" b="0" i="0" u="none" strike="noStrike" kern="1200">
                <a:solidFill>
                  <a:schemeClr val="tx1"/>
                </a:solidFill>
                <a:effectLst/>
                <a:latin typeface="+mn-lt"/>
                <a:ea typeface="+mn-ea"/>
                <a:cs typeface="+mn-cs"/>
              </a:rPr>
              <a:t> of the twelve-factor app should be able to swap out a local MySQL database with one managed by a third party (such as </a:t>
            </a:r>
            <a:r>
              <a:rPr lang="en-GB" sz="1200" b="0" i="0" u="none" strike="noStrike" kern="1200">
                <a:solidFill>
                  <a:schemeClr val="tx1"/>
                </a:solidFill>
                <a:effectLst/>
                <a:latin typeface="+mn-lt"/>
                <a:ea typeface="+mn-ea"/>
                <a:cs typeface="+mn-cs"/>
                <a:hlinkClick r:id="rId4"/>
              </a:rPr>
              <a:t>Amazon RDS</a:t>
            </a:r>
            <a:r>
              <a:rPr lang="en-GB" sz="1200" b="0" i="0" u="none" strike="noStrike" kern="1200">
                <a:solidFill>
                  <a:schemeClr val="tx1"/>
                </a:solidFill>
                <a:effectLst/>
                <a:latin typeface="+mn-lt"/>
                <a:ea typeface="+mn-ea"/>
                <a:cs typeface="+mn-cs"/>
              </a:rPr>
              <a:t>) without any changes to the app’s code</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“Build” converts code into an executable, release combines the “build” with “config” – (now it’s tied to an environment), “Run” or “runtime” launches process and runs the app</a:t>
            </a:r>
          </a:p>
          <a:p>
            <a:endParaRPr lang="en-GB" sz="1200" b="0" i="0" u="none" strike="noStrike" kern="1200">
              <a:solidFill>
                <a:schemeClr val="tx1"/>
              </a:solidFill>
              <a:effectLst/>
              <a:latin typeface="+mn-lt"/>
              <a:ea typeface="+mn-ea"/>
              <a:cs typeface="+mn-cs"/>
            </a:endParaRPr>
          </a:p>
          <a:p>
            <a:r>
              <a:rPr lang="en-US"/>
              <a:t>Processes – app is executed as one or more processes  - true 12-factor process are stateless and share nothing – and data that needs to persist must be store in a stateful “backing service” typically a database</a:t>
            </a:r>
          </a:p>
          <a:p>
            <a:endParaRPr lang="en-US"/>
          </a:p>
          <a:p>
            <a:r>
              <a:rPr lang="en-US"/>
              <a:t>Port Binding – web services exported as a service by binding to and listening to a port, not just web services can be exported like this nearly anything can.</a:t>
            </a:r>
          </a:p>
          <a:p>
            <a:endParaRPr lang="en-US"/>
          </a:p>
          <a:p>
            <a:r>
              <a:rPr lang="en-US"/>
              <a:t>Concurrency – processes can scale out, across multiple containers – we don’t make our containers bigger, we add more of them!</a:t>
            </a:r>
          </a:p>
          <a:p>
            <a:endParaRPr lang="en-US"/>
          </a:p>
          <a:p>
            <a:r>
              <a:rPr lang="en-US"/>
              <a:t>Disposability – processes are disposable, started or stopped at a moment’s notice. Strive to minimize start-up time, graceful shutdown and also ”robust against sudden death” (cattle vs. pets)</a:t>
            </a:r>
          </a:p>
          <a:p>
            <a:endParaRPr lang="en-US"/>
          </a:p>
          <a:p>
            <a:r>
              <a:rPr lang="en-US"/>
              <a:t>Dev/Prod Parity – reducing gaps between dev and prod – the time gap, the personnel gap, tools gap.</a:t>
            </a:r>
          </a:p>
          <a:p>
            <a:endParaRPr lang="en-US"/>
          </a:p>
          <a:p>
            <a:r>
              <a:rPr lang="en-US"/>
              <a:t>Logs.- processes write their event stream to </a:t>
            </a:r>
            <a:r>
              <a:rPr lang="en-US" err="1"/>
              <a:t>stdout</a:t>
            </a:r>
            <a:r>
              <a:rPr lang="en-US"/>
              <a:t>. Log routers, collectors, viewers </a:t>
            </a:r>
            <a:r>
              <a:rPr lang="en-US" err="1"/>
              <a:t>etc</a:t>
            </a:r>
            <a:r>
              <a:rPr lang="en-US"/>
              <a:t> are managed by the execution environment – </a:t>
            </a:r>
            <a:r>
              <a:rPr lang="en-US" err="1"/>
              <a:t>Logplex</a:t>
            </a:r>
            <a:r>
              <a:rPr lang="en-US"/>
              <a:t> and </a:t>
            </a:r>
            <a:r>
              <a:rPr lang="en-US" err="1"/>
              <a:t>Fluentd</a:t>
            </a:r>
            <a:endParaRPr lang="en-US"/>
          </a:p>
          <a:p>
            <a:endParaRPr lang="en-US"/>
          </a:p>
          <a:p>
            <a:r>
              <a:rPr lang="en-US"/>
              <a:t>One-off Admin processes such as database migration should run in the same release environment as the apps’ regular business.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6</a:t>
            </a:fld>
            <a:endParaRPr lang="en-US"/>
          </a:p>
        </p:txBody>
      </p:sp>
    </p:spTree>
    <p:extLst>
      <p:ext uri="{BB962C8B-B14F-4D97-AF65-F5344CB8AC3E}">
        <p14:creationId xmlns:p14="http://schemas.microsoft.com/office/powerpoint/2010/main" val="3697713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628650" lvl="1" indent="-171450">
              <a:buFont typeface="Arial" panose="020B0604020202020204" pitchFamily="34" charset="0"/>
              <a:buChar char="•"/>
            </a:pPr>
            <a:r>
              <a:rPr lang="en-US"/>
              <a:t>Application types</a:t>
            </a:r>
          </a:p>
          <a:p>
            <a:pPr marL="1085850" lvl="2" indent="-171450">
              <a:buFont typeface="Arial" panose="020B0604020202020204" pitchFamily="34" charset="0"/>
              <a:buChar char="•"/>
            </a:pPr>
            <a:r>
              <a:rPr lang="en-US">
                <a:sym typeface="Wingdings" pitchFamily="2" charset="2"/>
              </a:rPr>
              <a:t>Standalone</a:t>
            </a:r>
          </a:p>
          <a:p>
            <a:pPr marL="1085850" lvl="2" indent="-171450">
              <a:buFont typeface="Arial" panose="020B0604020202020204" pitchFamily="34" charset="0"/>
              <a:buChar char="•"/>
            </a:pPr>
            <a:r>
              <a:rPr lang="en-US">
                <a:sym typeface="Wingdings" pitchFamily="2" charset="2"/>
              </a:rPr>
              <a:t>Web-based - static content – Tomcat, Apache, NGINX, HTTPD, IBM’s HIS etc.</a:t>
            </a:r>
          </a:p>
          <a:p>
            <a:pPr marL="1085850" lvl="2" indent="-171450">
              <a:buFont typeface="Arial" panose="020B0604020202020204" pitchFamily="34" charset="0"/>
              <a:buChar char="•"/>
            </a:pPr>
            <a:r>
              <a:rPr lang="en-US">
                <a:sym typeface="Wingdings" pitchFamily="2" charset="2"/>
              </a:rPr>
              <a:t>Enterprise - dynamic content of application server - business logic – also called as Middleware – WebSphere, WebLogic, JBoss etc.</a:t>
            </a:r>
          </a:p>
          <a:p>
            <a:pPr marL="628650" lvl="1" indent="-171450">
              <a:buFont typeface="Arial" panose="020B0604020202020204" pitchFamily="34" charset="0"/>
              <a:buChar char="•"/>
            </a:pPr>
            <a:r>
              <a:rPr lang="en-US">
                <a:sym typeface="Wingdings" pitchFamily="2" charset="2"/>
              </a:rPr>
              <a:t>Environments – this is the order/path any version of the app will take to get to the </a:t>
            </a:r>
          </a:p>
          <a:p>
            <a:pPr marL="1085850" lvl="2" indent="-171450">
              <a:buFont typeface="Arial" panose="020B0604020202020204" pitchFamily="34" charset="0"/>
              <a:buChar char="•"/>
            </a:pPr>
            <a:r>
              <a:rPr lang="en-US">
                <a:sym typeface="Wingdings" pitchFamily="2" charset="2"/>
              </a:rPr>
              <a:t>Development</a:t>
            </a:r>
          </a:p>
          <a:p>
            <a:pPr marL="1085850" lvl="2" indent="-171450">
              <a:buFont typeface="Arial" panose="020B0604020202020204" pitchFamily="34" charset="0"/>
              <a:buChar char="•"/>
            </a:pPr>
            <a:r>
              <a:rPr lang="en-US">
                <a:sym typeface="Wingdings" pitchFamily="2" charset="2"/>
              </a:rPr>
              <a:t>QA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itchFamily="2" charset="2"/>
              </a:rPr>
              <a:t>Integrated Acceptance Test - Pre-Pod - </a:t>
            </a:r>
            <a:r>
              <a:rPr lang="en-US" sz="1200" kern="1200">
                <a:solidFill>
                  <a:schemeClr val="tx1"/>
                </a:solidFill>
                <a:effectLst/>
                <a:latin typeface="Metropolis" panose="00000500000000000000" pitchFamily="50" charset="0"/>
                <a:ea typeface="+mn-ea"/>
                <a:cs typeface="+mn-cs"/>
              </a:rPr>
              <a:t>check all the integrations of the application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Production – also called as Live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Roles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Developers (write the code) – QA/Testers (test the code) – Project Managers- Business Owners – Business Analysts - Application Architects etc.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System Architects, System Admins, Network Architects, Network Admins, Storage Architects, Storage Admins, DB Admins, Middleware Admins, Solution Architects, Solution Engineers, Security Architects, Security Engineers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3-Tier Architecture – also called Entire Architecture</a:t>
            </a:r>
          </a:p>
          <a:p>
            <a:pPr marL="1085850" lvl="2" indent="-171450" rtl="0" fontAlgn="ctr">
              <a:buFont typeface="Arial" panose="020B0604020202020204" pitchFamily="34" charset="0"/>
              <a:buChar char="•"/>
            </a:pPr>
            <a:r>
              <a:rPr lang="en-US" sz="1200" kern="1200">
                <a:solidFill>
                  <a:schemeClr val="tx1"/>
                </a:solidFill>
                <a:effectLst/>
                <a:latin typeface="Metropolis" panose="00000500000000000000" pitchFamily="50" charset="0"/>
                <a:ea typeface="+mn-ea"/>
                <a:cs typeface="+mn-cs"/>
              </a:rPr>
              <a:t>Monolithic - Applications used to be monolithic earlier days - everything on the same machine - in the past browser accesses a server</a:t>
            </a:r>
          </a:p>
          <a:p>
            <a:pPr marL="1085850" marR="0" lvl="2"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3-Tier - Now, we started segregating the things - now any device including mobile devices can access these apps + messaging services can also access the applications (example: send a </a:t>
            </a:r>
            <a:r>
              <a:rPr lang="en-US" sz="1200" kern="1200" err="1">
                <a:solidFill>
                  <a:schemeClr val="tx1"/>
                </a:solidFill>
                <a:effectLst/>
                <a:latin typeface="Metropolis" panose="00000500000000000000" pitchFamily="50" charset="0"/>
                <a:ea typeface="+mn-ea"/>
                <a:cs typeface="+mn-cs"/>
              </a:rPr>
              <a:t>sms</a:t>
            </a:r>
            <a:r>
              <a:rPr lang="en-US" sz="1200" kern="1200">
                <a:solidFill>
                  <a:schemeClr val="tx1"/>
                </a:solidFill>
                <a:effectLst/>
                <a:latin typeface="Metropolis" panose="00000500000000000000" pitchFamily="50" charset="0"/>
                <a:ea typeface="+mn-ea"/>
                <a:cs typeface="+mn-cs"/>
              </a:rPr>
              <a:t> to get your account balance) - Client-tier, middle-tier and backend-tier or Presentation layer - business layer - backend/database layer</a:t>
            </a:r>
          </a:p>
          <a:p>
            <a:pPr marL="628650" lvl="1" indent="-171450" rtl="0" fontAlgn="ctr">
              <a:buFont typeface="Arial" panose="020B0604020202020204" pitchFamily="34" charset="0"/>
              <a:buChar char="•"/>
            </a:pPr>
            <a:r>
              <a:rPr lang="en-US" sz="1200" kern="1200">
                <a:solidFill>
                  <a:schemeClr val="tx1"/>
                </a:solidFill>
                <a:effectLst/>
                <a:latin typeface="Metropolis" panose="00000500000000000000" pitchFamily="50" charset="0"/>
                <a:ea typeface="+mn-ea"/>
                <a:cs typeface="+mn-cs"/>
              </a:rPr>
              <a:t>SDLC </a:t>
            </a:r>
            <a:r>
              <a:rPr lang="en-US" sz="1200" kern="1200">
                <a:solidFill>
                  <a:schemeClr val="tx1"/>
                </a:solidFill>
                <a:effectLst/>
                <a:latin typeface="Metropolis" panose="00000500000000000000" pitchFamily="50" charset="0"/>
                <a:ea typeface="+mn-ea"/>
                <a:cs typeface="+mn-cs"/>
                <a:sym typeface="Wingdings" pitchFamily="2" charset="2"/>
              </a:rPr>
              <a:t> first implementation is Waterfall – </a:t>
            </a:r>
            <a:endParaRPr lang="en-US" sz="1200" kern="1200">
              <a:solidFill>
                <a:schemeClr val="tx1"/>
              </a:solidFill>
              <a:effectLst/>
              <a:latin typeface="Metropolis" panose="00000500000000000000" pitchFamily="50" charset="0"/>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Waterfall Model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Challenges: Infrastructure readiness, scalability, quality of product,  limited release windows – release may slip/fail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etropolis" panose="00000500000000000000" pitchFamily="50" charset="0"/>
                <a:ea typeface="+mn-ea"/>
                <a:cs typeface="+mn-cs"/>
              </a:rPr>
              <a:t>What is the need?: shorter deployment cycles, faster innovation, reduced deployment failures, rollbacks and time to recover, improved communication and collaboration, increased efficiencies</a:t>
            </a:r>
          </a:p>
          <a:p>
            <a:pPr marL="457200" lvl="1" indent="0">
              <a:buFont typeface="Arial" panose="020B0604020202020204" pitchFamily="34" charset="0"/>
              <a:buNone/>
            </a:pPr>
            <a:endParaRPr lang="en-US">
              <a:sym typeface="Wingdings" pitchFamily="2" charset="2"/>
            </a:endParaRPr>
          </a:p>
          <a:p>
            <a:pPr marL="0" lvl="0" indent="0">
              <a:buFont typeface="Arial" panose="020B0604020202020204" pitchFamily="34" charset="0"/>
              <a:buNone/>
            </a:pPr>
            <a:r>
              <a:rPr lang="en-US">
                <a:sym typeface="Wingdings" pitchFamily="2" charset="2"/>
              </a:rPr>
              <a:t>Microservices</a:t>
            </a:r>
          </a:p>
          <a:p>
            <a:pPr marL="457200" lvl="1" indent="0">
              <a:buFont typeface="Arial" panose="020B0604020202020204" pitchFamily="34" charset="0"/>
              <a:buNone/>
            </a:pPr>
            <a:r>
              <a:rPr lang="en-US">
                <a:sym typeface="Wingdings" pitchFamily="2" charset="2"/>
              </a:rPr>
              <a:t>Before – tightly coupled components – slow deploy cycles waiting on integrated tests and teams</a:t>
            </a:r>
          </a:p>
          <a:p>
            <a:pPr marL="457200" lvl="1" indent="0">
              <a:buFont typeface="Arial" panose="020B0604020202020204" pitchFamily="34" charset="0"/>
              <a:buNone/>
            </a:pPr>
            <a:r>
              <a:rPr lang="en-US">
                <a:sym typeface="Wingdings" pitchFamily="2" charset="2"/>
              </a:rPr>
              <a:t>After – loosely couple components – automated deploy without waiting</a:t>
            </a:r>
          </a:p>
          <a:p>
            <a:pPr marL="457200" lvl="1" indent="0">
              <a:buFont typeface="Arial" panose="020B0604020202020204" pitchFamily="34" charset="0"/>
              <a:buNone/>
            </a:pPr>
            <a:endParaRPr lang="en-US">
              <a:sym typeface="Wingdings" pitchFamily="2" charset="2"/>
            </a:endParaRPr>
          </a:p>
          <a:p>
            <a:pPr marL="457200" lvl="1" indent="0">
              <a:buFont typeface="Arial" panose="020B0604020202020204" pitchFamily="34" charset="0"/>
              <a:buNone/>
            </a:pPr>
            <a:endParaRPr lang="en-US">
              <a:sym typeface="Wingdings" pitchFamily="2" charset="2"/>
            </a:endParaRPr>
          </a:p>
          <a:p>
            <a:pPr marL="457200" lvl="1" indent="0">
              <a:buFont typeface="Arial" panose="020B0604020202020204" pitchFamily="34" charset="0"/>
              <a:buNone/>
            </a:pPr>
            <a:endParaRPr lang="en-US">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ym typeface="Wingdings" pitchFamily="2" charset="2"/>
              </a:rPr>
              <a:t>Notes from the presentation: Waterfall: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bg1"/>
                </a:solidFill>
              </a:rPr>
              <a:t>Cons</a:t>
            </a:r>
            <a:r>
              <a:rPr lang="en-US" sz="1200">
                <a:solidFill>
                  <a:schemeClr val="bg1"/>
                </a:solidFill>
              </a:rPr>
              <a:t>: longer dev cycles, dev &gt; testing, difficult to move back, etc.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bg1"/>
                </a:solidFill>
              </a:rPr>
              <a:t>Required</a:t>
            </a:r>
            <a:r>
              <a:rPr lang="en-US" sz="1200">
                <a:solidFill>
                  <a:schemeClr val="bg1"/>
                </a:solidFill>
              </a:rPr>
              <a:t>: well-defined reqs, frequent changes, quicker testing, etc.</a:t>
            </a:r>
          </a:p>
          <a:p>
            <a:pPr marL="457200" lvl="1" indent="0">
              <a:buFont typeface="Arial" panose="020B0604020202020204" pitchFamily="34" charset="0"/>
              <a:buNone/>
            </a:pPr>
            <a:endParaRPr lang="en-US">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ym typeface="Wingdings" pitchFamily="2" charset="2"/>
              </a:rPr>
              <a:t>Notes from the presentation: Agile Method: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bg1"/>
                </a:solidFill>
              </a:rPr>
              <a:t>Cons</a:t>
            </a:r>
            <a:r>
              <a:rPr lang="en-US" sz="1200">
                <a:solidFill>
                  <a:schemeClr val="bg1"/>
                </a:solidFill>
              </a:rPr>
              <a:t>: Infra Readiness, Scalability, </a:t>
            </a:r>
            <a:r>
              <a:rPr lang="en-US" sz="1200" err="1">
                <a:solidFill>
                  <a:schemeClr val="bg1"/>
                </a:solidFill>
              </a:rPr>
              <a:t>QoP</a:t>
            </a:r>
            <a:r>
              <a:rPr lang="en-US" sz="1200">
                <a:solidFill>
                  <a:schemeClr val="bg1"/>
                </a:solidFill>
              </a:rPr>
              <a:t>, Releases slip/fail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bg1"/>
                </a:solidFill>
              </a:rPr>
              <a:t>Required</a:t>
            </a:r>
            <a:r>
              <a:rPr lang="en-US" sz="1200">
                <a:solidFill>
                  <a:schemeClr val="bg1"/>
                </a:solidFill>
              </a:rPr>
              <a:t>: shorter cycles, reduced failures, increased efficiency</a:t>
            </a:r>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87198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Waterfall breaks down in test – testing in environments which are not fully representative of production.</a:t>
            </a:r>
          </a:p>
          <a:p>
            <a:endParaRPr lang="en-US"/>
          </a:p>
          <a:p>
            <a:r>
              <a:rPr lang="en-US"/>
              <a:t>Agile – 2-week sprints encourages more frequent communication, which leads to more innovation. “traditional infrastructure will go into this kicking and screaming”</a:t>
            </a:r>
          </a:p>
          <a:p>
            <a:endParaRPr lang="en-US"/>
          </a:p>
          <a:p>
            <a:r>
              <a:rPr lang="en-US"/>
              <a:t>DevOps combines dev and ops through automation</a:t>
            </a:r>
          </a:p>
          <a:p>
            <a:endParaRPr lang="en-US"/>
          </a:p>
          <a:p>
            <a:r>
              <a:rPr lang="en-US"/>
              <a:t>CI/CD continuous integration continuous delivery (very right in terms of code check/in/out versioning etc. Everything very standardized and automated.</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35B0F088-9291-45A9-BC19-5863E23C2579}" type="slidenum">
              <a:rPr lang="en-US" smtClean="0"/>
              <a:t>8</a:t>
            </a:fld>
            <a:endParaRPr lang="en-US"/>
          </a:p>
        </p:txBody>
      </p:sp>
    </p:spTree>
    <p:extLst>
      <p:ext uri="{BB962C8B-B14F-4D97-AF65-F5344CB8AC3E}">
        <p14:creationId xmlns:p14="http://schemas.microsoft.com/office/powerpoint/2010/main" val="39081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Cows = functions (pricing / inventory </a:t>
            </a:r>
            <a:r>
              <a:rPr lang="en-US" err="1"/>
              <a:t>etc</a:t>
            </a:r>
            <a:r>
              <a:rPr lang="en-US"/>
              <a:t>)</a:t>
            </a:r>
          </a:p>
          <a:p>
            <a:endParaRPr lang="en-US"/>
          </a:p>
          <a:p>
            <a:endParaRPr lang="en-US"/>
          </a:p>
          <a:p>
            <a:r>
              <a:rPr lang="en-US"/>
              <a:t>Not all good news: Can no longer rely on shared memory space, comms between functions now has to happen across the network. </a:t>
            </a:r>
          </a:p>
          <a:p>
            <a:endParaRPr lang="en-US"/>
          </a:p>
          <a:p>
            <a:r>
              <a:rPr lang="en-US"/>
              <a:t>Each container has to be sized </a:t>
            </a:r>
            <a:r>
              <a:rPr lang="en-US" err="1"/>
              <a:t>propertly</a:t>
            </a:r>
            <a:r>
              <a:rPr lang="en-US"/>
              <a:t> also</a:t>
            </a:r>
          </a:p>
        </p:txBody>
      </p:sp>
      <p:sp>
        <p:nvSpPr>
          <p:cNvPr id="4" name="Slide Number Placeholder 3"/>
          <p:cNvSpPr>
            <a:spLocks noGrp="1"/>
          </p:cNvSpPr>
          <p:nvPr>
            <p:ph type="sldNum" sz="quarter" idx="5"/>
          </p:nvPr>
        </p:nvSpPr>
        <p:spPr/>
        <p:txBody>
          <a:bodyPr/>
          <a:lstStyle/>
          <a:p>
            <a:fld id="{35B0F088-9291-45A9-BC19-5863E23C2579}" type="slidenum">
              <a:rPr lang="en-US" smtClean="0"/>
              <a:t>9</a:t>
            </a:fld>
            <a:endParaRPr lang="en-US"/>
          </a:p>
        </p:txBody>
      </p:sp>
    </p:spTree>
    <p:extLst>
      <p:ext uri="{BB962C8B-B14F-4D97-AF65-F5344CB8AC3E}">
        <p14:creationId xmlns:p14="http://schemas.microsoft.com/office/powerpoint/2010/main" val="1722165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38625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9971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1267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347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86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48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150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939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365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1614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Tree>
    <p:extLst>
      <p:ext uri="{BB962C8B-B14F-4D97-AF65-F5344CB8AC3E}">
        <p14:creationId xmlns:p14="http://schemas.microsoft.com/office/powerpoint/2010/main" val="4091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Tree>
    <p:extLst>
      <p:ext uri="{BB962C8B-B14F-4D97-AF65-F5344CB8AC3E}">
        <p14:creationId xmlns:p14="http://schemas.microsoft.com/office/powerpoint/2010/main" val="184963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99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5611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958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7768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34232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2130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09843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91385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8962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56134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29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172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3401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sz="half" idx="1"/>
          </p:nvPr>
        </p:nvSpPr>
        <p:spPr>
          <a:xfrm>
            <a:off x="609600" y="1371600"/>
            <a:ext cx="5242560"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339841" y="1371600"/>
            <a:ext cx="5242560"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9032661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1" cy="812800"/>
          </a:xfrm>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410325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33032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Edit Master text styles</a:t>
            </a:r>
          </a:p>
        </p:txBody>
      </p:sp>
    </p:spTree>
    <p:extLst>
      <p:ext uri="{BB962C8B-B14F-4D97-AF65-F5344CB8AC3E}">
        <p14:creationId xmlns:p14="http://schemas.microsoft.com/office/powerpoint/2010/main" val="149502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3664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690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52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73042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92352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4" r:id="rId33"/>
    <p:sldLayoutId id="2147483695"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8fi7uSYlOdc"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3.tiff"/><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download3.vmware.com/vmworld/2015/downloads/oreilly-cloud-native-archx.pdf"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hyperlink" Target="https://12factor.net/build-release-run" TargetMode="External"/><Relationship Id="rId13" Type="http://schemas.openxmlformats.org/officeDocument/2006/relationships/hyperlink" Target="https://12factor.net/dev-prod-parity" TargetMode="External"/><Relationship Id="rId3" Type="http://schemas.openxmlformats.org/officeDocument/2006/relationships/hyperlink" Target="https://12factor.net/" TargetMode="External"/><Relationship Id="rId7" Type="http://schemas.openxmlformats.org/officeDocument/2006/relationships/hyperlink" Target="https://12factor.net/backing-services" TargetMode="External"/><Relationship Id="rId12" Type="http://schemas.openxmlformats.org/officeDocument/2006/relationships/hyperlink" Target="https://12factor.net/disposability"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12factor.net/config" TargetMode="External"/><Relationship Id="rId11" Type="http://schemas.openxmlformats.org/officeDocument/2006/relationships/hyperlink" Target="https://12factor.net/concurrency" TargetMode="External"/><Relationship Id="rId5" Type="http://schemas.openxmlformats.org/officeDocument/2006/relationships/hyperlink" Target="https://12factor.net/dependencies" TargetMode="External"/><Relationship Id="rId15" Type="http://schemas.openxmlformats.org/officeDocument/2006/relationships/hyperlink" Target="https://12factor.net/admin-processes" TargetMode="External"/><Relationship Id="rId10" Type="http://schemas.openxmlformats.org/officeDocument/2006/relationships/hyperlink" Target="https://12factor.net/port-binding" TargetMode="External"/><Relationship Id="rId4" Type="http://schemas.openxmlformats.org/officeDocument/2006/relationships/hyperlink" Target="https://12factor.net/codebase" TargetMode="External"/><Relationship Id="rId9" Type="http://schemas.openxmlformats.org/officeDocument/2006/relationships/hyperlink" Target="https://12factor.net/processes" TargetMode="External"/><Relationship Id="rId14" Type="http://schemas.openxmlformats.org/officeDocument/2006/relationships/hyperlink" Target="https://12factor.net/log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B115-C2AA-A845-85E7-CBE4EE0C950A}"/>
              </a:ext>
            </a:extLst>
          </p:cNvPr>
          <p:cNvSpPr>
            <a:spLocks noGrp="1"/>
          </p:cNvSpPr>
          <p:nvPr>
            <p:ph type="title"/>
          </p:nvPr>
        </p:nvSpPr>
        <p:spPr>
          <a:xfrm>
            <a:off x="6259796" y="1667475"/>
            <a:ext cx="5324033" cy="1234440"/>
          </a:xfrm>
        </p:spPr>
        <p:txBody>
          <a:bodyPr/>
          <a:lstStyle/>
          <a:p>
            <a:pPr algn="l"/>
            <a:r>
              <a:rPr lang="en-US"/>
              <a:t>The New Modern Application Platform</a:t>
            </a:r>
            <a:br>
              <a:rPr lang="en-US"/>
            </a:br>
            <a:r>
              <a:rPr lang="en-US" sz="2400"/>
              <a:t>Session 1: Cloud Native Overview</a:t>
            </a:r>
          </a:p>
        </p:txBody>
      </p:sp>
      <p:sp>
        <p:nvSpPr>
          <p:cNvPr id="6" name="Text Placeholder 5">
            <a:extLst>
              <a:ext uri="{FF2B5EF4-FFF2-40B4-BE49-F238E27FC236}">
                <a16:creationId xmlns:a16="http://schemas.microsoft.com/office/drawing/2014/main" id="{9EEB7A55-7C59-B542-BAC5-7848E9BAD674}"/>
              </a:ext>
            </a:extLst>
          </p:cNvPr>
          <p:cNvSpPr>
            <a:spLocks noGrp="1"/>
          </p:cNvSpPr>
          <p:nvPr>
            <p:ph type="body" sz="quarter" idx="13"/>
          </p:nvPr>
        </p:nvSpPr>
        <p:spPr/>
        <p:txBody>
          <a:bodyPr/>
          <a:lstStyle/>
          <a:p>
            <a:r>
              <a:rPr lang="en-US"/>
              <a:t>February 2021</a:t>
            </a:r>
          </a:p>
        </p:txBody>
      </p:sp>
      <p:sp>
        <p:nvSpPr>
          <p:cNvPr id="3" name="Rectangle 2">
            <a:extLst>
              <a:ext uri="{FF2B5EF4-FFF2-40B4-BE49-F238E27FC236}">
                <a16:creationId xmlns:a16="http://schemas.microsoft.com/office/drawing/2014/main" id="{C2C3C876-9B13-7842-9604-C7F84CDFD049}"/>
              </a:ext>
            </a:extLst>
          </p:cNvPr>
          <p:cNvSpPr/>
          <p:nvPr/>
        </p:nvSpPr>
        <p:spPr>
          <a:xfrm>
            <a:off x="6389077" y="4168349"/>
            <a:ext cx="5324033" cy="369332"/>
          </a:xfrm>
          <a:prstGeom prst="rect">
            <a:avLst/>
          </a:prstGeom>
        </p:spPr>
        <p:txBody>
          <a:bodyPr wrap="square">
            <a:spAutoFit/>
          </a:bodyPr>
          <a:lstStyle/>
          <a:p>
            <a:r>
              <a:rPr lang="en-US">
                <a:solidFill>
                  <a:srgbClr val="002060"/>
                </a:solidFill>
              </a:rPr>
              <a:t>Ellis Paul, Senior TAM</a:t>
            </a:r>
          </a:p>
        </p:txBody>
      </p:sp>
      <p:sp>
        <p:nvSpPr>
          <p:cNvPr id="4" name="TextBox 3">
            <a:extLst>
              <a:ext uri="{FF2B5EF4-FFF2-40B4-BE49-F238E27FC236}">
                <a16:creationId xmlns:a16="http://schemas.microsoft.com/office/drawing/2014/main" id="{781859C2-8E20-544F-BDB7-9FEC2C8828FF}"/>
              </a:ext>
            </a:extLst>
          </p:cNvPr>
          <p:cNvSpPr txBox="1"/>
          <p:nvPr/>
        </p:nvSpPr>
        <p:spPr>
          <a:xfrm>
            <a:off x="5735540" y="3245297"/>
            <a:ext cx="6192401" cy="215444"/>
          </a:xfrm>
          <a:prstGeom prst="rect">
            <a:avLst/>
          </a:prstGeom>
        </p:spPr>
        <p:txBody>
          <a:bodyPr wrap="none" lIns="0" tIns="0" rIns="0" bIns="0" rtlCol="0">
            <a:spAutoFit/>
          </a:bodyPr>
          <a:lstStyle/>
          <a:p>
            <a:pPr>
              <a:spcAft>
                <a:spcPts val="600"/>
              </a:spcAft>
            </a:pPr>
            <a:r>
              <a:rPr lang="en-US" sz="1400">
                <a:solidFill>
                  <a:srgbClr val="002060"/>
                </a:solidFill>
              </a:rPr>
              <a:t>“Bridging the growing chasm between developers and infra engineering”</a:t>
            </a:r>
          </a:p>
        </p:txBody>
      </p:sp>
    </p:spTree>
    <p:extLst>
      <p:ext uri="{BB962C8B-B14F-4D97-AF65-F5344CB8AC3E}">
        <p14:creationId xmlns:p14="http://schemas.microsoft.com/office/powerpoint/2010/main" val="2525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a:t>GIT – an offensive English slang term for “a stupid person”</a:t>
            </a:r>
          </a:p>
          <a:p>
            <a:r>
              <a:rPr lang="en-US"/>
              <a:t>Created in 2005 by Linus Torvalds (who also developed Linux)</a:t>
            </a:r>
          </a:p>
          <a:p>
            <a:r>
              <a:rPr lang="en-US"/>
              <a:t>Free open-source software that handles source code versioning</a:t>
            </a:r>
          </a:p>
          <a:p>
            <a:pPr fontAlgn="ctr"/>
            <a:r>
              <a:rPr lang="en-US"/>
              <a:t>Track local file changes</a:t>
            </a:r>
          </a:p>
          <a:p>
            <a:pPr fontAlgn="ctr"/>
            <a:r>
              <a:rPr lang="en-US"/>
              <a:t>Share changes with a remote repository</a:t>
            </a:r>
          </a:p>
          <a:p>
            <a:r>
              <a:rPr lang="en-US"/>
              <a:t>Most widely used modern version control system</a:t>
            </a:r>
          </a:p>
          <a:p>
            <a:r>
              <a:rPr lang="en-US">
                <a:hlinkClick r:id="rId3"/>
              </a:rPr>
              <a:t>https://git-scm.com/</a:t>
            </a:r>
            <a:endParaRPr lang="en-US"/>
          </a:p>
          <a:p>
            <a:endParaRPr lang="en-US"/>
          </a:p>
          <a:p>
            <a:endParaRPr lang="en-US"/>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a:t>GIT</a:t>
            </a:r>
          </a:p>
        </p:txBody>
      </p:sp>
      <p:pic>
        <p:nvPicPr>
          <p:cNvPr id="4" name="Picture 3">
            <a:extLst>
              <a:ext uri="{FF2B5EF4-FFF2-40B4-BE49-F238E27FC236}">
                <a16:creationId xmlns:a16="http://schemas.microsoft.com/office/drawing/2014/main" id="{98305CD6-6352-DA4F-A17A-46C350006CC8}"/>
              </a:ext>
            </a:extLst>
          </p:cNvPr>
          <p:cNvPicPr>
            <a:picLocks noChangeAspect="1"/>
          </p:cNvPicPr>
          <p:nvPr/>
        </p:nvPicPr>
        <p:blipFill>
          <a:blip r:embed="rId4"/>
          <a:stretch>
            <a:fillRect/>
          </a:stretch>
        </p:blipFill>
        <p:spPr>
          <a:xfrm>
            <a:off x="8623680" y="393701"/>
            <a:ext cx="2442062" cy="1025666"/>
          </a:xfrm>
          <a:prstGeom prst="rect">
            <a:avLst/>
          </a:prstGeom>
        </p:spPr>
      </p:pic>
      <p:pic>
        <p:nvPicPr>
          <p:cNvPr id="8" name="Picture 7">
            <a:extLst>
              <a:ext uri="{FF2B5EF4-FFF2-40B4-BE49-F238E27FC236}">
                <a16:creationId xmlns:a16="http://schemas.microsoft.com/office/drawing/2014/main" id="{C4EC9238-5BB1-DF48-9AF4-214C4776F25E}"/>
              </a:ext>
            </a:extLst>
          </p:cNvPr>
          <p:cNvPicPr>
            <a:picLocks noChangeAspect="1"/>
          </p:cNvPicPr>
          <p:nvPr/>
        </p:nvPicPr>
        <p:blipFill>
          <a:blip r:embed="rId5"/>
          <a:stretch>
            <a:fillRect/>
          </a:stretch>
        </p:blipFill>
        <p:spPr>
          <a:xfrm>
            <a:off x="7256061" y="3886201"/>
            <a:ext cx="2936751" cy="2019016"/>
          </a:xfrm>
          <a:prstGeom prst="rect">
            <a:avLst/>
          </a:prstGeom>
        </p:spPr>
      </p:pic>
    </p:spTree>
    <p:extLst>
      <p:ext uri="{BB962C8B-B14F-4D97-AF65-F5344CB8AC3E}">
        <p14:creationId xmlns:p14="http://schemas.microsoft.com/office/powerpoint/2010/main" val="299504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Docker</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a:t>The most prevalent container system</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431974"/>
            <a:ext cx="7317105" cy="4322783"/>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a:buFont typeface="Arial" panose="020B0604020202020204" pitchFamily="34" charset="0"/>
              <a:buChar char="•"/>
            </a:pPr>
            <a:r>
              <a:rPr lang="en-US"/>
              <a:t>Abstracts applications similar to how VMware abstracts the Operating System</a:t>
            </a:r>
          </a:p>
          <a:p>
            <a:pPr marL="342900" indent="-342900">
              <a:buFont typeface="Arial" panose="020B0604020202020204" pitchFamily="34" charset="0"/>
              <a:buChar char="•"/>
            </a:pPr>
            <a:r>
              <a:rPr lang="en-US"/>
              <a:t>Allows containers to run “anywhere”: laptop, server, cloud</a:t>
            </a:r>
          </a:p>
          <a:p>
            <a:pPr marL="342900" indent="-342900">
              <a:buFont typeface="Arial" panose="020B0604020202020204" pitchFamily="34" charset="0"/>
              <a:buChar char="•"/>
            </a:pPr>
            <a:r>
              <a:rPr lang="en-US"/>
              <a:t>On its own, Docker lacks needed enterprise features</a:t>
            </a:r>
          </a:p>
        </p:txBody>
      </p:sp>
    </p:spTree>
    <p:extLst>
      <p:ext uri="{BB962C8B-B14F-4D97-AF65-F5344CB8AC3E}">
        <p14:creationId xmlns:p14="http://schemas.microsoft.com/office/powerpoint/2010/main" val="39904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4"/>
          </p:nvPr>
        </p:nvSpPr>
        <p:spPr>
          <a:xfrm>
            <a:off x="594066" y="883508"/>
            <a:ext cx="10975658" cy="4998307"/>
          </a:xfrm>
        </p:spPr>
        <p:txBody>
          <a:bodyPr/>
          <a:lstStyle/>
          <a:p>
            <a:r>
              <a:rPr lang="en-US" b="1">
                <a:solidFill>
                  <a:schemeClr val="accent1"/>
                </a:solidFill>
              </a:rPr>
              <a:t>Build</a:t>
            </a:r>
          </a:p>
          <a:p>
            <a:pPr lvl="1"/>
            <a:r>
              <a:rPr lang="en-US"/>
              <a:t>Package all Application Dependencies into an Artifact (Image), independent from the Language or OS</a:t>
            </a:r>
          </a:p>
          <a:p>
            <a:pPr lvl="1"/>
            <a:r>
              <a:rPr lang="en-US"/>
              <a:t>Developer specifies the Runtime Parameters of the App (no Environment Drift)</a:t>
            </a:r>
          </a:p>
          <a:p>
            <a:r>
              <a:rPr lang="en-US" b="1">
                <a:solidFill>
                  <a:schemeClr val="accent1"/>
                </a:solidFill>
              </a:rPr>
              <a:t>Ship</a:t>
            </a:r>
          </a:p>
          <a:p>
            <a:pPr lvl="1"/>
            <a:r>
              <a:rPr lang="en-US"/>
              <a:t>Share and consume those Images from a central (public/ private) Repository</a:t>
            </a:r>
          </a:p>
          <a:p>
            <a:pPr lvl="1"/>
            <a:r>
              <a:rPr lang="en-US"/>
              <a:t>Build new Images from existing ones (Efficiency)</a:t>
            </a:r>
          </a:p>
          <a:p>
            <a:pPr lvl="1"/>
            <a:r>
              <a:rPr lang="en-US"/>
              <a:t>Distribute with Confidence (ISVs)</a:t>
            </a:r>
          </a:p>
          <a:p>
            <a:r>
              <a:rPr lang="en-US" b="1">
                <a:solidFill>
                  <a:schemeClr val="accent1"/>
                </a:solidFill>
              </a:rPr>
              <a:t>Run</a:t>
            </a:r>
          </a:p>
          <a:p>
            <a:pPr lvl="1"/>
            <a:r>
              <a:rPr lang="en-US"/>
              <a:t>Execute the Container Image as a Container Instance (OS Process, not a full OS thus lightweight)</a:t>
            </a:r>
          </a:p>
          <a:p>
            <a:pPr lvl="1"/>
            <a:r>
              <a:rPr lang="en-US"/>
              <a:t>Isolated by Namespaces (“What the Process can see”)</a:t>
            </a:r>
          </a:p>
          <a:p>
            <a:pPr lvl="1"/>
            <a:r>
              <a:rPr lang="en-US"/>
              <a:t>Resources controlled by </a:t>
            </a:r>
            <a:r>
              <a:rPr lang="en-US" err="1"/>
              <a:t>cGroups</a:t>
            </a:r>
            <a:r>
              <a:rPr lang="en-US"/>
              <a:t> (“What the Process can use”)</a:t>
            </a:r>
          </a:p>
          <a:p>
            <a:r>
              <a:rPr lang="en-US" b="1">
                <a:solidFill>
                  <a:schemeClr val="accent1"/>
                </a:solidFill>
              </a:rPr>
              <a:t>Result</a:t>
            </a:r>
          </a:p>
          <a:p>
            <a:pPr lvl="1"/>
            <a:r>
              <a:rPr lang="en-US"/>
              <a:t>Increased Velocity, Resource Usage, Standardization</a:t>
            </a:r>
          </a:p>
          <a:p>
            <a:pPr marL="273050" lvl="1" indent="0">
              <a:buNone/>
            </a:pPr>
            <a:endParaRPr lang="en-US"/>
          </a:p>
        </p:txBody>
      </p:sp>
      <p:sp>
        <p:nvSpPr>
          <p:cNvPr id="2" name="Titel 1"/>
          <p:cNvSpPr>
            <a:spLocks noGrp="1"/>
          </p:cNvSpPr>
          <p:nvPr>
            <p:ph type="title"/>
          </p:nvPr>
        </p:nvSpPr>
        <p:spPr/>
        <p:txBody>
          <a:bodyPr/>
          <a:lstStyle/>
          <a:p>
            <a:r>
              <a:rPr lang="en-US"/>
              <a:t>Benefits of Containers</a:t>
            </a:r>
          </a:p>
        </p:txBody>
      </p:sp>
      <p:sp>
        <p:nvSpPr>
          <p:cNvPr id="5" name="Foliennummernplatzhalter 4"/>
          <p:cNvSpPr>
            <a:spLocks noGrp="1"/>
          </p:cNvSpPr>
          <p:nvPr>
            <p:ph type="sldNum" sz="quarter" idx="4294967295"/>
          </p:nvPr>
        </p:nvSpPr>
        <p:spPr>
          <a:xfrm>
            <a:off x="9448801" y="7351713"/>
            <a:ext cx="2741612" cy="365125"/>
          </a:xfrm>
        </p:spPr>
        <p:txBody>
          <a:bodyPr/>
          <a:lstStyle/>
          <a:p>
            <a:fld id="{6EA6D8CF-3CDE-4807-BCD2-C9F2B831AAA5}" type="slidenum">
              <a:rPr lang="en-US" smtClean="0"/>
              <a:t>12</a:t>
            </a:fld>
            <a:endParaRPr lang="en-US"/>
          </a:p>
        </p:txBody>
      </p:sp>
    </p:spTree>
    <p:extLst>
      <p:ext uri="{BB962C8B-B14F-4D97-AF65-F5344CB8AC3E}">
        <p14:creationId xmlns:p14="http://schemas.microsoft.com/office/powerpoint/2010/main" val="298064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dissolve">
                                      <p:cBhvr>
                                        <p:cTn id="16" dur="500"/>
                                        <p:tgtEl>
                                          <p:spTgt spid="3">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dissolve">
                                      <p:cBhvr>
                                        <p:cTn id="19" dur="500"/>
                                        <p:tgtEl>
                                          <p:spTgt spid="3">
                                            <p:txEl>
                                              <p:pRg st="7" end="7"/>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dissolve">
                                      <p:cBhvr>
                                        <p:cTn id="25" dur="500"/>
                                        <p:tgtEl>
                                          <p:spTgt spid="3">
                                            <p:txEl>
                                              <p:pRg st="9" end="9"/>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dissolve">
                                      <p:cBhvr>
                                        <p:cTn id="28" dur="500"/>
                                        <p:tgtEl>
                                          <p:spTgt spid="3">
                                            <p:txEl>
                                              <p:pRg st="10" end="1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dissolve">
                                      <p:cBhvr>
                                        <p:cTn id="31" dur="500"/>
                                        <p:tgtEl>
                                          <p:spTgt spid="3">
                                            <p:txEl>
                                              <p:pRg st="11" end="1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dissolve">
                                      <p:cBhvr>
                                        <p:cTn id="3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2B39-0095-8B43-826B-FC3B761FD416}"/>
              </a:ext>
            </a:extLst>
          </p:cNvPr>
          <p:cNvSpPr>
            <a:spLocks noGrp="1"/>
          </p:cNvSpPr>
          <p:nvPr>
            <p:ph type="title"/>
          </p:nvPr>
        </p:nvSpPr>
        <p:spPr/>
        <p:txBody>
          <a:bodyPr/>
          <a:lstStyle/>
          <a:p>
            <a:r>
              <a:rPr lang="en-US"/>
              <a:t>So what is a Container, really? </a:t>
            </a:r>
            <a:r>
              <a:rPr lang="en-US" sz="1800"/>
              <a:t>(</a:t>
            </a:r>
            <a:r>
              <a:rPr lang="en-US" sz="1800">
                <a:hlinkClick r:id="rId3"/>
              </a:rPr>
              <a:t>https://www.youtube.com/watch?v=8fi7uSYlOdc</a:t>
            </a:r>
            <a:r>
              <a:rPr lang="en-US" sz="1800"/>
              <a:t> )</a:t>
            </a:r>
            <a:endParaRPr lang="en-US"/>
          </a:p>
        </p:txBody>
      </p:sp>
      <p:sp>
        <p:nvSpPr>
          <p:cNvPr id="3" name="Subtitle 2">
            <a:extLst>
              <a:ext uri="{FF2B5EF4-FFF2-40B4-BE49-F238E27FC236}">
                <a16:creationId xmlns:a16="http://schemas.microsoft.com/office/drawing/2014/main" id="{839D0D69-8BFF-224F-9204-2EEE6D3E4294}"/>
              </a:ext>
            </a:extLst>
          </p:cNvPr>
          <p:cNvSpPr>
            <a:spLocks noGrp="1"/>
          </p:cNvSpPr>
          <p:nvPr>
            <p:ph type="subTitle" idx="10"/>
          </p:nvPr>
        </p:nvSpPr>
        <p:spPr/>
        <p:txBody>
          <a:bodyPr/>
          <a:lstStyle/>
          <a:p>
            <a:r>
              <a:rPr lang="en-US"/>
              <a:t>Build: Dockerfile</a:t>
            </a:r>
          </a:p>
        </p:txBody>
      </p:sp>
      <p:sp>
        <p:nvSpPr>
          <p:cNvPr id="4" name="Slide Number Placeholder 3">
            <a:extLst>
              <a:ext uri="{FF2B5EF4-FFF2-40B4-BE49-F238E27FC236}">
                <a16:creationId xmlns:a16="http://schemas.microsoft.com/office/drawing/2014/main" id="{E726D494-A053-7A4B-B07F-D97C0DC9D0BC}"/>
              </a:ext>
            </a:extLst>
          </p:cNvPr>
          <p:cNvSpPr>
            <a:spLocks noGrp="1"/>
          </p:cNvSpPr>
          <p:nvPr>
            <p:ph type="sldNum" sz="quarter" idx="4294967295"/>
          </p:nvPr>
        </p:nvSpPr>
        <p:spPr>
          <a:xfrm>
            <a:off x="9448801" y="7351713"/>
            <a:ext cx="2741612" cy="365125"/>
          </a:xfrm>
        </p:spPr>
        <p:txBody>
          <a:bodyPr/>
          <a:lstStyle/>
          <a:p>
            <a:fld id="{6EA6D8CF-3CDE-4807-BCD2-C9F2B831AAA5}" type="slidenum">
              <a:rPr lang="en-US" smtClean="0"/>
              <a:t>13</a:t>
            </a:fld>
            <a:endParaRPr lang="en-US"/>
          </a:p>
        </p:txBody>
      </p:sp>
      <p:pic>
        <p:nvPicPr>
          <p:cNvPr id="15" name="Picture 14">
            <a:extLst>
              <a:ext uri="{FF2B5EF4-FFF2-40B4-BE49-F238E27FC236}">
                <a16:creationId xmlns:a16="http://schemas.microsoft.com/office/drawing/2014/main" id="{962D43E9-4450-4941-9A2B-0100FE860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07" y="2937083"/>
            <a:ext cx="3382630" cy="1656184"/>
          </a:xfrm>
          <a:prstGeom prst="rect">
            <a:avLst/>
          </a:prstGeom>
        </p:spPr>
      </p:pic>
      <p:pic>
        <p:nvPicPr>
          <p:cNvPr id="6" name="Picture 5">
            <a:extLst>
              <a:ext uri="{FF2B5EF4-FFF2-40B4-BE49-F238E27FC236}">
                <a16:creationId xmlns:a16="http://schemas.microsoft.com/office/drawing/2014/main" id="{84C72A17-D9BD-714F-90CE-196F1351A833}"/>
              </a:ext>
            </a:extLst>
          </p:cNvPr>
          <p:cNvPicPr>
            <a:picLocks noChangeAspect="1"/>
          </p:cNvPicPr>
          <p:nvPr/>
        </p:nvPicPr>
        <p:blipFill>
          <a:blip r:embed="rId5"/>
          <a:stretch>
            <a:fillRect/>
          </a:stretch>
        </p:blipFill>
        <p:spPr>
          <a:xfrm>
            <a:off x="5012117" y="4902002"/>
            <a:ext cx="3381121" cy="933069"/>
          </a:xfrm>
          <a:prstGeom prst="rect">
            <a:avLst/>
          </a:prstGeom>
        </p:spPr>
      </p:pic>
      <p:pic>
        <p:nvPicPr>
          <p:cNvPr id="7" name="Picture 6">
            <a:extLst>
              <a:ext uri="{FF2B5EF4-FFF2-40B4-BE49-F238E27FC236}">
                <a16:creationId xmlns:a16="http://schemas.microsoft.com/office/drawing/2014/main" id="{3265A9D1-CEE2-B04B-A057-87C66A0A0041}"/>
              </a:ext>
            </a:extLst>
          </p:cNvPr>
          <p:cNvPicPr>
            <a:picLocks noChangeAspect="1"/>
          </p:cNvPicPr>
          <p:nvPr/>
        </p:nvPicPr>
        <p:blipFill>
          <a:blip r:embed="rId6"/>
          <a:stretch>
            <a:fillRect/>
          </a:stretch>
        </p:blipFill>
        <p:spPr>
          <a:xfrm>
            <a:off x="581397" y="4257285"/>
            <a:ext cx="2222500" cy="2222500"/>
          </a:xfrm>
          <a:prstGeom prst="rect">
            <a:avLst/>
          </a:prstGeom>
        </p:spPr>
      </p:pic>
      <p:pic>
        <p:nvPicPr>
          <p:cNvPr id="12" name="Picture 11">
            <a:extLst>
              <a:ext uri="{FF2B5EF4-FFF2-40B4-BE49-F238E27FC236}">
                <a16:creationId xmlns:a16="http://schemas.microsoft.com/office/drawing/2014/main" id="{2CDB6BEE-D71D-F74C-ADE9-E90AFE370C8C}"/>
              </a:ext>
            </a:extLst>
          </p:cNvPr>
          <p:cNvPicPr>
            <a:picLocks noChangeAspect="1"/>
          </p:cNvPicPr>
          <p:nvPr/>
        </p:nvPicPr>
        <p:blipFill>
          <a:blip r:embed="rId7"/>
          <a:stretch>
            <a:fillRect/>
          </a:stretch>
        </p:blipFill>
        <p:spPr>
          <a:xfrm>
            <a:off x="581397" y="1449475"/>
            <a:ext cx="3991872" cy="1339738"/>
          </a:xfrm>
          <a:prstGeom prst="rect">
            <a:avLst/>
          </a:prstGeom>
        </p:spPr>
      </p:pic>
      <p:cxnSp>
        <p:nvCxnSpPr>
          <p:cNvPr id="8" name="Elbow Connector 7">
            <a:extLst>
              <a:ext uri="{FF2B5EF4-FFF2-40B4-BE49-F238E27FC236}">
                <a16:creationId xmlns:a16="http://schemas.microsoft.com/office/drawing/2014/main" id="{D37B29D9-B68F-714B-B8E6-3A8C255B3F02}"/>
              </a:ext>
            </a:extLst>
          </p:cNvPr>
          <p:cNvCxnSpPr>
            <a:endCxn id="15" idx="0"/>
          </p:cNvCxnSpPr>
          <p:nvPr/>
        </p:nvCxnSpPr>
        <p:spPr bwMode="gray">
          <a:xfrm>
            <a:off x="4444714" y="2497723"/>
            <a:ext cx="2257209" cy="439360"/>
          </a:xfrm>
          <a:prstGeom prst="bentConnector2">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A308B6-006A-084C-8C1C-802E74C70526}"/>
              </a:ext>
            </a:extLst>
          </p:cNvPr>
          <p:cNvCxnSpPr>
            <a:stCxn id="15" idx="2"/>
            <a:endCxn id="6" idx="0"/>
          </p:cNvCxnSpPr>
          <p:nvPr/>
        </p:nvCxnSpPr>
        <p:spPr bwMode="gray">
          <a:xfrm>
            <a:off x="6701923" y="4593267"/>
            <a:ext cx="755" cy="308734"/>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3C0F90C-8235-7A45-BF77-AE51F8DC4C20}"/>
              </a:ext>
            </a:extLst>
          </p:cNvPr>
          <p:cNvCxnSpPr>
            <a:cxnSpLocks/>
            <a:stCxn id="6" idx="1"/>
            <a:endCxn id="7" idx="3"/>
          </p:cNvCxnSpPr>
          <p:nvPr/>
        </p:nvCxnSpPr>
        <p:spPr bwMode="gray">
          <a:xfrm flipH="1" flipV="1">
            <a:off x="2803898" y="5368536"/>
            <a:ext cx="2208219" cy="1"/>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ounded Rectangular Callout 9">
            <a:extLst>
              <a:ext uri="{FF2B5EF4-FFF2-40B4-BE49-F238E27FC236}">
                <a16:creationId xmlns:a16="http://schemas.microsoft.com/office/drawing/2014/main" id="{E5957A12-EACF-7B4B-9F0A-6C787DCA1AD9}"/>
              </a:ext>
            </a:extLst>
          </p:cNvPr>
          <p:cNvSpPr/>
          <p:nvPr/>
        </p:nvSpPr>
        <p:spPr>
          <a:xfrm>
            <a:off x="2577333" y="1092728"/>
            <a:ext cx="1028496" cy="713494"/>
          </a:xfrm>
          <a:prstGeom prst="wedgeRoundRectCallout">
            <a:avLst>
              <a:gd name="adj1" fmla="val -127058"/>
              <a:gd name="adj2" fmla="val 77052"/>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Source Code</a:t>
            </a:r>
          </a:p>
        </p:txBody>
      </p:sp>
      <p:cxnSp>
        <p:nvCxnSpPr>
          <p:cNvPr id="26" name="Elbow Connector 25">
            <a:extLst>
              <a:ext uri="{FF2B5EF4-FFF2-40B4-BE49-F238E27FC236}">
                <a16:creationId xmlns:a16="http://schemas.microsoft.com/office/drawing/2014/main" id="{D531B859-ED89-794F-BCEC-A3674597622E}"/>
              </a:ext>
            </a:extLst>
          </p:cNvPr>
          <p:cNvCxnSpPr>
            <a:cxnSpLocks/>
          </p:cNvCxnSpPr>
          <p:nvPr/>
        </p:nvCxnSpPr>
        <p:spPr bwMode="gray">
          <a:xfrm>
            <a:off x="3579408" y="2338341"/>
            <a:ext cx="1663104" cy="1577009"/>
          </a:xfrm>
          <a:prstGeom prst="bentConnector3">
            <a:avLst>
              <a:gd name="adj1" fmla="val -6827"/>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8" name="Rounded Rectangular Callout 37">
            <a:extLst>
              <a:ext uri="{FF2B5EF4-FFF2-40B4-BE49-F238E27FC236}">
                <a16:creationId xmlns:a16="http://schemas.microsoft.com/office/drawing/2014/main" id="{75AFF795-4D01-4147-801A-33D3D72D018C}"/>
              </a:ext>
            </a:extLst>
          </p:cNvPr>
          <p:cNvSpPr/>
          <p:nvPr/>
        </p:nvSpPr>
        <p:spPr>
          <a:xfrm>
            <a:off x="8702976" y="2378784"/>
            <a:ext cx="2854159" cy="456467"/>
          </a:xfrm>
          <a:prstGeom prst="wedgeRoundRectCallout">
            <a:avLst>
              <a:gd name="adj1" fmla="val -116301"/>
              <a:gd name="adj2" fmla="val 200524"/>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Base Image (Layer)</a:t>
            </a:r>
          </a:p>
        </p:txBody>
      </p:sp>
      <p:sp>
        <p:nvSpPr>
          <p:cNvPr id="40" name="Rounded Rectangular Callout 39">
            <a:extLst>
              <a:ext uri="{FF2B5EF4-FFF2-40B4-BE49-F238E27FC236}">
                <a16:creationId xmlns:a16="http://schemas.microsoft.com/office/drawing/2014/main" id="{E5FAA54F-69CA-194E-B666-435C18A1948D}"/>
              </a:ext>
            </a:extLst>
          </p:cNvPr>
          <p:cNvSpPr/>
          <p:nvPr/>
        </p:nvSpPr>
        <p:spPr>
          <a:xfrm>
            <a:off x="8702975" y="3172118"/>
            <a:ext cx="2854159" cy="498170"/>
          </a:xfrm>
          <a:prstGeom prst="wedgeRoundRectCallout">
            <a:avLst>
              <a:gd name="adj1" fmla="val -108560"/>
              <a:gd name="adj2" fmla="val 101803"/>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“COPY” adds File and creates a new Layer</a:t>
            </a:r>
          </a:p>
        </p:txBody>
      </p:sp>
      <p:sp>
        <p:nvSpPr>
          <p:cNvPr id="41" name="Rounded Rectangular Callout 40">
            <a:extLst>
              <a:ext uri="{FF2B5EF4-FFF2-40B4-BE49-F238E27FC236}">
                <a16:creationId xmlns:a16="http://schemas.microsoft.com/office/drawing/2014/main" id="{D37057CA-FB77-D644-A510-BDE548EEA516}"/>
              </a:ext>
            </a:extLst>
          </p:cNvPr>
          <p:cNvSpPr/>
          <p:nvPr/>
        </p:nvSpPr>
        <p:spPr>
          <a:xfrm>
            <a:off x="8702978" y="3936110"/>
            <a:ext cx="2854159" cy="467720"/>
          </a:xfrm>
          <a:prstGeom prst="wedgeRoundRectCallout">
            <a:avLst>
              <a:gd name="adj1" fmla="val -130922"/>
              <a:gd name="adj2" fmla="val -14931"/>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Run with User ID != 0 (i.e. not as root)</a:t>
            </a:r>
          </a:p>
        </p:txBody>
      </p:sp>
      <p:sp>
        <p:nvSpPr>
          <p:cNvPr id="42" name="Rounded Rectangular Callout 41">
            <a:extLst>
              <a:ext uri="{FF2B5EF4-FFF2-40B4-BE49-F238E27FC236}">
                <a16:creationId xmlns:a16="http://schemas.microsoft.com/office/drawing/2014/main" id="{EB1474F3-5B87-6245-B4DD-35E0BA243946}"/>
              </a:ext>
            </a:extLst>
          </p:cNvPr>
          <p:cNvSpPr/>
          <p:nvPr/>
        </p:nvSpPr>
        <p:spPr>
          <a:xfrm>
            <a:off x="8702979" y="4537425"/>
            <a:ext cx="2854159" cy="522170"/>
          </a:xfrm>
          <a:prstGeom prst="wedgeRoundRectCallout">
            <a:avLst>
              <a:gd name="adj1" fmla="val -89854"/>
              <a:gd name="adj2" fmla="val -88122"/>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Execute ”</a:t>
            </a:r>
            <a:r>
              <a:rPr lang="en-US" sz="1200" err="1">
                <a:solidFill>
                  <a:schemeClr val="bg1"/>
                </a:solidFill>
              </a:rPr>
              <a:t>hello.sh</a:t>
            </a:r>
            <a:r>
              <a:rPr lang="en-US" sz="1200">
                <a:solidFill>
                  <a:schemeClr val="bg1"/>
                </a:solidFill>
              </a:rPr>
              <a:t>” when Container starts</a:t>
            </a:r>
          </a:p>
        </p:txBody>
      </p:sp>
    </p:spTree>
    <p:extLst>
      <p:ext uri="{BB962C8B-B14F-4D97-AF65-F5344CB8AC3E}">
        <p14:creationId xmlns:p14="http://schemas.microsoft.com/office/powerpoint/2010/main" val="14501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Container vs VM</a:t>
            </a:r>
          </a:p>
        </p:txBody>
      </p:sp>
      <p:pic>
        <p:nvPicPr>
          <p:cNvPr id="8" name="Inhaltsplatzhalter 7"/>
          <p:cNvPicPr>
            <a:picLocks noGrp="1" noChangeAspect="1"/>
          </p:cNvPicPr>
          <p:nvPr>
            <p:ph sz="half" idx="1"/>
          </p:nvPr>
        </p:nvPicPr>
        <p:blipFill>
          <a:blip r:embed="rId3"/>
          <a:stretch>
            <a:fillRect/>
          </a:stretch>
        </p:blipFill>
        <p:spPr>
          <a:xfrm>
            <a:off x="645309" y="1371600"/>
            <a:ext cx="5172097" cy="4648200"/>
          </a:xfrm>
          <a:prstGeom prst="rect">
            <a:avLst/>
          </a:prstGeom>
        </p:spPr>
      </p:pic>
      <p:sp>
        <p:nvSpPr>
          <p:cNvPr id="5" name="Fußzeilenplatzhalter 4"/>
          <p:cNvSpPr>
            <a:spLocks noGrp="1"/>
          </p:cNvSpPr>
          <p:nvPr>
            <p:ph type="ftr" sz="quarter" idx="11"/>
          </p:nvPr>
        </p:nvSpPr>
        <p:spPr/>
        <p:txBody>
          <a:bodyPr/>
          <a:lstStyle/>
          <a:p>
            <a:r>
              <a:rPr lang="en-US"/>
              <a:t>CONFIDENTIAL</a:t>
            </a:r>
          </a:p>
        </p:txBody>
      </p:sp>
      <p:sp>
        <p:nvSpPr>
          <p:cNvPr id="6" name="Foliennummernplatzhalter 5"/>
          <p:cNvSpPr>
            <a:spLocks noGrp="1"/>
          </p:cNvSpPr>
          <p:nvPr>
            <p:ph type="sldNum" sz="quarter" idx="12"/>
          </p:nvPr>
        </p:nvSpPr>
        <p:spPr/>
        <p:txBody>
          <a:bodyPr/>
          <a:lstStyle/>
          <a:p>
            <a:fld id="{6EA6D8CF-3CDE-4807-BCD2-C9F2B831AAA5}" type="slidenum">
              <a:rPr lang="en-US" smtClean="0"/>
              <a:t>14</a:t>
            </a:fld>
            <a:endParaRPr lang="en-US"/>
          </a:p>
        </p:txBody>
      </p:sp>
      <p:pic>
        <p:nvPicPr>
          <p:cNvPr id="10" name="Inhaltsplatzhalter 9"/>
          <p:cNvPicPr>
            <a:picLocks noGrp="1" noChangeAspect="1"/>
          </p:cNvPicPr>
          <p:nvPr>
            <p:ph sz="half" idx="2"/>
          </p:nvPr>
        </p:nvPicPr>
        <p:blipFill>
          <a:blip r:embed="rId4"/>
          <a:stretch>
            <a:fillRect/>
          </a:stretch>
        </p:blipFill>
        <p:spPr>
          <a:xfrm>
            <a:off x="6368379" y="1371600"/>
            <a:ext cx="5184530" cy="4648200"/>
          </a:xfrm>
          <a:prstGeom prst="rect">
            <a:avLst/>
          </a:prstGeom>
        </p:spPr>
      </p:pic>
    </p:spTree>
    <p:extLst>
      <p:ext uri="{BB962C8B-B14F-4D97-AF65-F5344CB8AC3E}">
        <p14:creationId xmlns:p14="http://schemas.microsoft.com/office/powerpoint/2010/main" val="1716832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Kubernetes</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a:t>A platform for running containers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431974"/>
            <a:ext cx="7317105" cy="4322783"/>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a:buFont typeface="Arial" panose="020B0604020202020204" pitchFamily="34" charset="0"/>
              <a:buChar char="•"/>
            </a:pPr>
            <a:r>
              <a:rPr lang="en-US"/>
              <a:t>The system is declarative</a:t>
            </a:r>
          </a:p>
          <a:p>
            <a:pPr marL="342900" indent="-342900">
              <a:buFont typeface="Arial" panose="020B0604020202020204" pitchFamily="34" charset="0"/>
              <a:buChar char="•"/>
            </a:pPr>
            <a:r>
              <a:rPr lang="en-US"/>
              <a:t>Kubernetes solves enterprise needs for scheduling, resource management, and networking of multiple Docker servers</a:t>
            </a:r>
          </a:p>
          <a:p>
            <a:pPr marL="342900" indent="-342900">
              <a:buFont typeface="Arial" panose="020B0604020202020204" pitchFamily="34" charset="0"/>
              <a:buChar char="•"/>
            </a:pPr>
            <a:r>
              <a:rPr lang="en-US"/>
              <a:t>Kubernetes is an open system that “out of the box” lacks key enterprise subsystems – pick and choose what you want to use:</a:t>
            </a:r>
          </a:p>
          <a:p>
            <a:pPr marL="800100" lvl="1" indent="-342900"/>
            <a:r>
              <a:rPr lang="en-US"/>
              <a:t>Identity Management</a:t>
            </a:r>
          </a:p>
          <a:p>
            <a:pPr marL="800100" lvl="1" indent="-342900"/>
            <a:r>
              <a:rPr lang="en-US"/>
              <a:t>CNI – Container Network Interface</a:t>
            </a:r>
          </a:p>
          <a:p>
            <a:pPr marL="800100" lvl="1" indent="-342900"/>
            <a:r>
              <a:rPr lang="en-US"/>
              <a:t>CSI – Container Storage Interface</a:t>
            </a:r>
          </a:p>
          <a:p>
            <a:pPr marL="800100" lvl="1" indent="-342900"/>
            <a:r>
              <a:rPr lang="en-US"/>
              <a:t>DNS – </a:t>
            </a:r>
            <a:r>
              <a:rPr lang="en-US" err="1"/>
              <a:t>coredns</a:t>
            </a:r>
            <a:r>
              <a:rPr lang="en-US"/>
              <a:t> or </a:t>
            </a:r>
            <a:r>
              <a:rPr lang="en-US" err="1"/>
              <a:t>kube-dns</a:t>
            </a:r>
            <a:endParaRPr lang="en-US"/>
          </a:p>
          <a:p>
            <a:pPr marL="800100" lvl="1" indent="-342900"/>
            <a:r>
              <a:rPr lang="en-US"/>
              <a:t>Ingress</a:t>
            </a:r>
          </a:p>
        </p:txBody>
      </p:sp>
    </p:spTree>
    <p:extLst>
      <p:ext uri="{BB962C8B-B14F-4D97-AF65-F5344CB8AC3E}">
        <p14:creationId xmlns:p14="http://schemas.microsoft.com/office/powerpoint/2010/main" val="5965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09600" y="330200"/>
            <a:ext cx="10972801" cy="497703"/>
          </a:xfrm>
        </p:spPr>
        <p:txBody>
          <a:bodyPr/>
          <a:lstStyle/>
          <a:p>
            <a:r>
              <a:rPr lang="en-US"/>
              <a:t>Kubernetes </a:t>
            </a:r>
            <a:r>
              <a:rPr lang="mr-IN"/>
              <a:t>–</a:t>
            </a:r>
            <a:r>
              <a:rPr lang="en-US"/>
              <a:t> Core Features</a:t>
            </a:r>
          </a:p>
        </p:txBody>
      </p:sp>
      <p:sp>
        <p:nvSpPr>
          <p:cNvPr id="3" name="Inhaltsplatzhalter 2"/>
          <p:cNvSpPr>
            <a:spLocks noGrp="1"/>
          </p:cNvSpPr>
          <p:nvPr>
            <p:ph idx="1"/>
          </p:nvPr>
        </p:nvSpPr>
        <p:spPr>
          <a:xfrm>
            <a:off x="609599" y="920581"/>
            <a:ext cx="10972801" cy="5270154"/>
          </a:xfrm>
        </p:spPr>
        <p:txBody>
          <a:bodyPr/>
          <a:lstStyle/>
          <a:p>
            <a:r>
              <a:rPr lang="en-US"/>
              <a:t>[Scheduler] Automatic </a:t>
            </a:r>
            <a:r>
              <a:rPr lang="en-US" b="1" err="1">
                <a:solidFill>
                  <a:schemeClr val="accent1"/>
                </a:solidFill>
              </a:rPr>
              <a:t>binpacking</a:t>
            </a:r>
            <a:r>
              <a:rPr lang="en-US"/>
              <a:t>, based on priorities, resource limits, reservations, </a:t>
            </a:r>
            <a:r>
              <a:rPr lang="mr-IN"/>
              <a:t>…</a:t>
            </a:r>
            <a:endParaRPr lang="en-US"/>
          </a:p>
          <a:p>
            <a:r>
              <a:rPr lang="en-US"/>
              <a:t>[HPA] Easily </a:t>
            </a:r>
            <a:r>
              <a:rPr lang="en-US" b="1">
                <a:solidFill>
                  <a:schemeClr val="accent1"/>
                </a:solidFill>
              </a:rPr>
              <a:t>scale out </a:t>
            </a:r>
            <a:r>
              <a:rPr lang="en-US"/>
              <a:t>horizontally</a:t>
            </a:r>
          </a:p>
          <a:p>
            <a:r>
              <a:rPr lang="en-US"/>
              <a:t>[Replica Sets] </a:t>
            </a:r>
            <a:r>
              <a:rPr lang="en-US" b="1">
                <a:solidFill>
                  <a:schemeClr val="accent1"/>
                </a:solidFill>
              </a:rPr>
              <a:t>Self-healing apps</a:t>
            </a:r>
          </a:p>
          <a:p>
            <a:r>
              <a:rPr lang="en-US"/>
              <a:t>[Services] </a:t>
            </a:r>
            <a:r>
              <a:rPr lang="en-US" b="1">
                <a:solidFill>
                  <a:schemeClr val="accent1"/>
                </a:solidFill>
              </a:rPr>
              <a:t>Service discovery </a:t>
            </a:r>
            <a:r>
              <a:rPr lang="en-US"/>
              <a:t>and load balancing</a:t>
            </a:r>
          </a:p>
          <a:p>
            <a:r>
              <a:rPr lang="en-US"/>
              <a:t>[Deployments] </a:t>
            </a:r>
            <a:r>
              <a:rPr lang="en-US" b="1">
                <a:solidFill>
                  <a:schemeClr val="accent1"/>
                </a:solidFill>
              </a:rPr>
              <a:t>Automated rollouts </a:t>
            </a:r>
            <a:r>
              <a:rPr lang="en-US"/>
              <a:t>and rollbacks</a:t>
            </a:r>
          </a:p>
          <a:p>
            <a:r>
              <a:rPr lang="en-US"/>
              <a:t>[Secrets/ </a:t>
            </a:r>
            <a:r>
              <a:rPr lang="en-US" err="1"/>
              <a:t>ConfigMap</a:t>
            </a:r>
            <a:r>
              <a:rPr lang="en-US"/>
              <a:t>] Secrets and</a:t>
            </a:r>
            <a:r>
              <a:rPr lang="en-US" b="1"/>
              <a:t> </a:t>
            </a:r>
            <a:r>
              <a:rPr lang="en-US" b="1">
                <a:solidFill>
                  <a:schemeClr val="accent1"/>
                </a:solidFill>
              </a:rPr>
              <a:t>configuration management</a:t>
            </a:r>
          </a:p>
          <a:p>
            <a:r>
              <a:rPr lang="en-US"/>
              <a:t>[Persistent Volumes] (Dynamic) </a:t>
            </a:r>
            <a:r>
              <a:rPr lang="en-US" b="1">
                <a:solidFill>
                  <a:schemeClr val="accent1"/>
                </a:solidFill>
              </a:rPr>
              <a:t>Storage orchestration</a:t>
            </a:r>
          </a:p>
          <a:p>
            <a:r>
              <a:rPr lang="en-US"/>
              <a:t>[Jobs] </a:t>
            </a:r>
            <a:r>
              <a:rPr lang="en-US" b="1">
                <a:solidFill>
                  <a:schemeClr val="accent1"/>
                </a:solidFill>
              </a:rPr>
              <a:t>Batch execution</a:t>
            </a:r>
          </a:p>
          <a:p>
            <a:r>
              <a:rPr lang="en-US"/>
              <a:t>[</a:t>
            </a:r>
            <a:r>
              <a:rPr lang="en-US" err="1"/>
              <a:t>DaemonSets</a:t>
            </a:r>
            <a:r>
              <a:rPr lang="en-US"/>
              <a:t>] </a:t>
            </a:r>
            <a:r>
              <a:rPr lang="en-US" b="1">
                <a:solidFill>
                  <a:schemeClr val="accent1"/>
                </a:solidFill>
              </a:rPr>
              <a:t>Manage daemon processes </a:t>
            </a:r>
            <a:r>
              <a:rPr lang="en-US"/>
              <a:t>in the cluster</a:t>
            </a:r>
          </a:p>
          <a:p>
            <a:r>
              <a:rPr lang="en-US"/>
              <a:t>[Labels] Act based on </a:t>
            </a:r>
            <a:r>
              <a:rPr lang="en-US" b="1">
                <a:solidFill>
                  <a:schemeClr val="accent1"/>
                </a:solidFill>
              </a:rPr>
              <a:t>tags, filters, conditions</a:t>
            </a:r>
          </a:p>
        </p:txBody>
      </p:sp>
      <p:sp>
        <p:nvSpPr>
          <p:cNvPr id="4" name="Fußzeilenplatzhalter 3"/>
          <p:cNvSpPr>
            <a:spLocks noGrp="1"/>
          </p:cNvSpPr>
          <p:nvPr>
            <p:ph type="ftr" sz="quarter" idx="11"/>
          </p:nvPr>
        </p:nvSpPr>
        <p:spPr/>
        <p:txBody>
          <a:bodyPr/>
          <a:lstStyle/>
          <a:p>
            <a:r>
              <a:rPr lang="en-US"/>
              <a:t>CONFIDENTIAL</a:t>
            </a:r>
          </a:p>
        </p:txBody>
      </p:sp>
      <p:sp>
        <p:nvSpPr>
          <p:cNvPr id="5" name="Foliennummernplatzhalter 4"/>
          <p:cNvSpPr>
            <a:spLocks noGrp="1"/>
          </p:cNvSpPr>
          <p:nvPr>
            <p:ph type="sldNum" sz="quarter" idx="12"/>
          </p:nvPr>
        </p:nvSpPr>
        <p:spPr/>
        <p:txBody>
          <a:bodyPr/>
          <a:lstStyle/>
          <a:p>
            <a:fld id="{6EA6D8CF-3CDE-4807-BCD2-C9F2B831AAA5}" type="slidenum">
              <a:rPr lang="en-US" smtClean="0"/>
              <a:t>16</a:t>
            </a:fld>
            <a:endParaRPr lang="en-US"/>
          </a:p>
        </p:txBody>
      </p:sp>
    </p:spTree>
    <p:extLst>
      <p:ext uri="{BB962C8B-B14F-4D97-AF65-F5344CB8AC3E}">
        <p14:creationId xmlns:p14="http://schemas.microsoft.com/office/powerpoint/2010/main" val="294474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Kubernetes Architecture</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79960" y="877965"/>
            <a:ext cx="10965543" cy="247743"/>
          </a:xfrm>
        </p:spPr>
        <p:txBody>
          <a:bodyPr/>
          <a:lstStyle/>
          <a:p>
            <a:r>
              <a:rPr lang="en-US"/>
              <a:t>Overall Architecture</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Inhaltsplatzhalter 8">
            <a:extLst>
              <a:ext uri="{FF2B5EF4-FFF2-40B4-BE49-F238E27FC236}">
                <a16:creationId xmlns:a16="http://schemas.microsoft.com/office/drawing/2014/main" id="{F39F729F-ECE3-884B-9C96-7AA18B728A03}"/>
              </a:ext>
            </a:extLst>
          </p:cNvPr>
          <p:cNvSpPr txBox="1">
            <a:spLocks/>
          </p:cNvSpPr>
          <p:nvPr/>
        </p:nvSpPr>
        <p:spPr>
          <a:xfrm>
            <a:off x="609600" y="1371600"/>
            <a:ext cx="5242560" cy="46482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a:t>Master/ Worker</a:t>
            </a:r>
          </a:p>
          <a:p>
            <a:pPr lvl="1"/>
            <a:r>
              <a:rPr lang="en-US"/>
              <a:t>API</a:t>
            </a:r>
          </a:p>
          <a:p>
            <a:pPr lvl="1"/>
            <a:r>
              <a:rPr lang="en-US"/>
              <a:t>etcd</a:t>
            </a:r>
          </a:p>
          <a:p>
            <a:r>
              <a:rPr lang="en-US"/>
              <a:t>PODs</a:t>
            </a:r>
          </a:p>
          <a:p>
            <a:r>
              <a:rPr lang="en-US"/>
              <a:t>Controllers</a:t>
            </a:r>
          </a:p>
          <a:p>
            <a:r>
              <a:rPr lang="en-US"/>
              <a:t>Labels</a:t>
            </a:r>
          </a:p>
          <a:p>
            <a:r>
              <a:rPr lang="en-US"/>
              <a:t>Services</a:t>
            </a:r>
          </a:p>
          <a:p>
            <a:r>
              <a:rPr lang="en-US"/>
              <a:t>CLI</a:t>
            </a:r>
          </a:p>
          <a:p>
            <a:endParaRPr lang="en-US"/>
          </a:p>
        </p:txBody>
      </p:sp>
      <p:pic>
        <p:nvPicPr>
          <p:cNvPr id="8" name="Inhaltsplatzhalter 6">
            <a:extLst>
              <a:ext uri="{FF2B5EF4-FFF2-40B4-BE49-F238E27FC236}">
                <a16:creationId xmlns:a16="http://schemas.microsoft.com/office/drawing/2014/main" id="{5F7AD547-7686-8742-BCEE-0C483A9B80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0880" y="793752"/>
            <a:ext cx="7824665" cy="5475244"/>
          </a:xfrm>
          <a:prstGeom prst="rect">
            <a:avLst/>
          </a:prstGeom>
        </p:spPr>
      </p:pic>
    </p:spTree>
    <p:extLst>
      <p:ext uri="{BB962C8B-B14F-4D97-AF65-F5344CB8AC3E}">
        <p14:creationId xmlns:p14="http://schemas.microsoft.com/office/powerpoint/2010/main" val="17432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Kubernetes compared to VMware</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sz="1600"/>
              <a:t>Basic Kubernetes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267608"/>
            <a:ext cx="7317105" cy="477856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7337" lvl="1" indent="0">
              <a:buNone/>
            </a:pPr>
            <a:r>
              <a:rPr lang="en-US"/>
              <a:t>https://</a:t>
            </a:r>
            <a:r>
              <a:rPr lang="en-US" err="1"/>
              <a:t>blogs.vmware.com</a:t>
            </a:r>
            <a:r>
              <a:rPr lang="en-US"/>
              <a:t>/</a:t>
            </a:r>
            <a:r>
              <a:rPr lang="en-US" err="1"/>
              <a:t>cloudnative</a:t>
            </a:r>
            <a:r>
              <a:rPr lang="en-US"/>
              <a:t>/2017/10/25/</a:t>
            </a:r>
            <a:r>
              <a:rPr lang="en-US" err="1"/>
              <a:t>kubernetes</a:t>
            </a:r>
            <a:r>
              <a:rPr lang="en-US"/>
              <a:t>-introduction-</a:t>
            </a:r>
            <a:r>
              <a:rPr lang="en-US" err="1"/>
              <a:t>vmware</a:t>
            </a:r>
            <a:r>
              <a:rPr lang="en-US"/>
              <a:t>-users/</a:t>
            </a:r>
          </a:p>
        </p:txBody>
      </p:sp>
    </p:spTree>
    <p:extLst>
      <p:ext uri="{BB962C8B-B14F-4D97-AF65-F5344CB8AC3E}">
        <p14:creationId xmlns:p14="http://schemas.microsoft.com/office/powerpoint/2010/main" val="101596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How Current Infra is not keeping up with what Devs need</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sz="1600"/>
              <a:t>Devs want an on-demand platform for: development, testing, and production</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267608"/>
            <a:ext cx="7317105" cy="477856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73050" lvl="1" indent="0">
              <a:buNone/>
            </a:pPr>
            <a:r>
              <a:rPr lang="en-US"/>
              <a:t>What is part of the Platform?</a:t>
            </a:r>
          </a:p>
          <a:p>
            <a:pPr lvl="1"/>
            <a:r>
              <a:rPr lang="en-US"/>
              <a:t>VMs that host Docker (K8s nodes)</a:t>
            </a:r>
          </a:p>
          <a:p>
            <a:pPr lvl="1"/>
            <a:r>
              <a:rPr lang="en-US"/>
              <a:t>Static IPs</a:t>
            </a:r>
          </a:p>
          <a:p>
            <a:pPr lvl="1"/>
            <a:r>
              <a:rPr lang="en-US"/>
              <a:t>DNS entries</a:t>
            </a:r>
          </a:p>
          <a:p>
            <a:pPr lvl="1"/>
            <a:r>
              <a:rPr lang="en-US"/>
              <a:t>Certificates to secure websites</a:t>
            </a:r>
          </a:p>
          <a:p>
            <a:pPr lvl="1"/>
            <a:r>
              <a:rPr lang="en-US"/>
              <a:t>Security / RBAC</a:t>
            </a:r>
          </a:p>
          <a:p>
            <a:pPr lvl="1"/>
            <a:r>
              <a:rPr lang="en-US"/>
              <a:t>Load Balancers for ingress</a:t>
            </a:r>
          </a:p>
          <a:p>
            <a:pPr lvl="1"/>
            <a:r>
              <a:rPr lang="en-US"/>
              <a:t>Dynamic networks</a:t>
            </a:r>
          </a:p>
          <a:p>
            <a:pPr lvl="1"/>
            <a:r>
              <a:rPr lang="en-US"/>
              <a:t>Logging and Ops metrics</a:t>
            </a:r>
          </a:p>
          <a:p>
            <a:pPr lvl="1"/>
            <a:endParaRPr lang="en-US"/>
          </a:p>
          <a:p>
            <a:pPr marL="273050" lvl="1" indent="0">
              <a:buNone/>
            </a:pPr>
            <a:r>
              <a:rPr lang="en-US"/>
              <a:t>Agility Factors:</a:t>
            </a:r>
          </a:p>
          <a:p>
            <a:pPr lvl="1"/>
            <a:r>
              <a:rPr lang="en-US"/>
              <a:t>Sub 1 hour build time to speed up dev cycles</a:t>
            </a:r>
          </a:p>
          <a:p>
            <a:pPr lvl="1"/>
            <a:r>
              <a:rPr lang="en-US"/>
              <a:t>Consistency - same build process for dev as prod</a:t>
            </a:r>
          </a:p>
          <a:p>
            <a:pPr lvl="1"/>
            <a:r>
              <a:rPr lang="en-US"/>
              <a:t>Take everything that is not development away from Devs</a:t>
            </a:r>
          </a:p>
        </p:txBody>
      </p:sp>
    </p:spTree>
    <p:extLst>
      <p:ext uri="{BB962C8B-B14F-4D97-AF65-F5344CB8AC3E}">
        <p14:creationId xmlns:p14="http://schemas.microsoft.com/office/powerpoint/2010/main" val="209927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1EE5D2-EC2B-4917-8AAB-FF1A10C42864}"/>
              </a:ext>
            </a:extLst>
          </p:cNvPr>
          <p:cNvSpPr>
            <a:spLocks noGrp="1"/>
          </p:cNvSpPr>
          <p:nvPr>
            <p:ph type="body" sz="quarter" idx="23"/>
          </p:nvPr>
        </p:nvSpPr>
        <p:spPr/>
        <p:txBody>
          <a:bodyPr/>
          <a:lstStyle/>
          <a:p>
            <a:r>
              <a:rPr lang="en-US"/>
              <a:t>10 Classes over 5 months</a:t>
            </a:r>
          </a:p>
          <a:p>
            <a:pPr marL="685800" lvl="2" indent="-342900">
              <a:buFont typeface="Arial" panose="020B0604020202020204" pitchFamily="34" charset="0"/>
              <a:buChar char="•"/>
            </a:pPr>
            <a:r>
              <a:rPr lang="en-US"/>
              <a:t>Lecture component - ~2 hours</a:t>
            </a:r>
          </a:p>
          <a:p>
            <a:pPr marL="685800" lvl="2" indent="-342900">
              <a:buFont typeface="Arial" panose="020B0604020202020204" pitchFamily="34" charset="0"/>
              <a:buChar char="•"/>
            </a:pPr>
            <a:r>
              <a:rPr lang="en-US"/>
              <a:t>Lab/Homework component</a:t>
            </a:r>
          </a:p>
          <a:p>
            <a:pPr marL="685800" lvl="2" indent="-342900">
              <a:buFont typeface="Arial" panose="020B0604020202020204" pitchFamily="34" charset="0"/>
              <a:buChar char="•"/>
            </a:pPr>
            <a:r>
              <a:rPr lang="en-US"/>
              <a:t>Office Hours</a:t>
            </a:r>
          </a:p>
          <a:p>
            <a:r>
              <a:rPr lang="en-US"/>
              <a:t>What we will teach is based on Open Source products</a:t>
            </a:r>
          </a:p>
          <a:p>
            <a:r>
              <a:rPr lang="en-US"/>
              <a:t>Today’s Class</a:t>
            </a:r>
          </a:p>
          <a:p>
            <a:pPr marL="685800" lvl="2" indent="-342900">
              <a:buFont typeface="Arial" panose="020B0604020202020204" pitchFamily="34" charset="0"/>
              <a:buChar char="•"/>
            </a:pPr>
            <a:r>
              <a:rPr lang="en-US"/>
              <a:t>Agile CI/CD and DevOps – what the Developers are doing</a:t>
            </a:r>
          </a:p>
          <a:p>
            <a:pPr marL="685800" lvl="2" indent="-342900">
              <a:buFont typeface="Arial" panose="020B0604020202020204" pitchFamily="34" charset="0"/>
              <a:buChar char="•"/>
            </a:pPr>
            <a:r>
              <a:rPr lang="en-US"/>
              <a:t>12 Factor Apps</a:t>
            </a:r>
          </a:p>
          <a:p>
            <a:pPr marL="685800" lvl="2" indent="-342900">
              <a:buFont typeface="Arial" panose="020B0604020202020204" pitchFamily="34" charset="0"/>
              <a:buChar char="•"/>
            </a:pPr>
            <a:r>
              <a:rPr lang="en-US"/>
              <a:t>Brief overview of git, Docker, and Kubernetes</a:t>
            </a:r>
          </a:p>
          <a:p>
            <a:pPr marL="685800" lvl="2" indent="-342900">
              <a:buFont typeface="Arial" panose="020B0604020202020204" pitchFamily="34" charset="0"/>
              <a:buChar char="•"/>
            </a:pPr>
            <a:r>
              <a:rPr lang="en-US"/>
              <a:t>How current Infra is not meeting needs</a:t>
            </a:r>
          </a:p>
          <a:p>
            <a:pPr marL="685800" lvl="2" indent="-342900">
              <a:buFont typeface="Arial" panose="020B0604020202020204" pitchFamily="34" charset="0"/>
              <a:buChar char="•"/>
            </a:pPr>
            <a:r>
              <a:rPr lang="en-US"/>
              <a:t>Cloud Provided Infra Demo</a:t>
            </a:r>
          </a:p>
          <a:p>
            <a:pPr marL="685800" lvl="2" indent="-342900">
              <a:buFont typeface="Arial" panose="020B0604020202020204" pitchFamily="34" charset="0"/>
              <a:buChar char="•"/>
            </a:pPr>
            <a:r>
              <a:rPr lang="en-US"/>
              <a:t>Navigating the Linux Shell</a:t>
            </a:r>
          </a:p>
        </p:txBody>
      </p:sp>
    </p:spTree>
    <p:extLst>
      <p:ext uri="{BB962C8B-B14F-4D97-AF65-F5344CB8AC3E}">
        <p14:creationId xmlns:p14="http://schemas.microsoft.com/office/powerpoint/2010/main" val="125084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a:xfrm>
            <a:off x="594065" y="231423"/>
            <a:ext cx="11003870" cy="381000"/>
          </a:xfrm>
        </p:spPr>
        <p:txBody>
          <a:bodyPr/>
          <a:lstStyle/>
          <a:p>
            <a:r>
              <a:rPr lang="en-US"/>
              <a:t>The CI/CD Pipeline</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607126" y="630503"/>
            <a:ext cx="10965543" cy="247743"/>
          </a:xfrm>
        </p:spPr>
        <p:txBody>
          <a:bodyPr/>
          <a:lstStyle/>
          <a:p>
            <a:r>
              <a:rPr lang="en-US"/>
              <a:t>Infrastructure as Code!</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ounded Rectangle 11">
            <a:extLst>
              <a:ext uri="{FF2B5EF4-FFF2-40B4-BE49-F238E27FC236}">
                <a16:creationId xmlns:a16="http://schemas.microsoft.com/office/drawing/2014/main" id="{B8BB320E-4181-5949-A76E-7B6A7AE60522}"/>
              </a:ext>
            </a:extLst>
          </p:cNvPr>
          <p:cNvSpPr/>
          <p:nvPr/>
        </p:nvSpPr>
        <p:spPr>
          <a:xfrm>
            <a:off x="757646" y="1593669"/>
            <a:ext cx="1502228" cy="121484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Create Branch</a:t>
            </a:r>
          </a:p>
          <a:p>
            <a:pPr algn="ctr">
              <a:spcAft>
                <a:spcPts val="600"/>
              </a:spcAft>
            </a:pPr>
            <a:r>
              <a:rPr lang="en-US" sz="1200">
                <a:solidFill>
                  <a:schemeClr val="bg1"/>
                </a:solidFill>
              </a:rPr>
              <a:t>Create Code</a:t>
            </a:r>
          </a:p>
          <a:p>
            <a:pPr algn="ctr">
              <a:spcAft>
                <a:spcPts val="600"/>
              </a:spcAft>
            </a:pPr>
            <a:r>
              <a:rPr lang="en-US" sz="1200">
                <a:solidFill>
                  <a:schemeClr val="bg1"/>
                </a:solidFill>
              </a:rPr>
              <a:t>Push to git</a:t>
            </a:r>
          </a:p>
        </p:txBody>
      </p:sp>
      <p:sp>
        <p:nvSpPr>
          <p:cNvPr id="13" name="TextBox 12">
            <a:extLst>
              <a:ext uri="{FF2B5EF4-FFF2-40B4-BE49-F238E27FC236}">
                <a16:creationId xmlns:a16="http://schemas.microsoft.com/office/drawing/2014/main" id="{00837ADF-B462-FB4B-8FFE-55FA6E75DB91}"/>
              </a:ext>
            </a:extLst>
          </p:cNvPr>
          <p:cNvSpPr txBox="1"/>
          <p:nvPr/>
        </p:nvSpPr>
        <p:spPr>
          <a:xfrm>
            <a:off x="1066330" y="1372476"/>
            <a:ext cx="884858" cy="215444"/>
          </a:xfrm>
          <a:prstGeom prst="rect">
            <a:avLst/>
          </a:prstGeom>
        </p:spPr>
        <p:txBody>
          <a:bodyPr wrap="none" lIns="0" tIns="0" rIns="0" bIns="0" rtlCol="0">
            <a:spAutoFit/>
          </a:bodyPr>
          <a:lstStyle/>
          <a:p>
            <a:pPr>
              <a:spcAft>
                <a:spcPts val="600"/>
              </a:spcAft>
            </a:pPr>
            <a:r>
              <a:rPr lang="en-US" sz="1400">
                <a:solidFill>
                  <a:schemeClr val="tx2"/>
                </a:solidFill>
              </a:rPr>
              <a:t>Developer</a:t>
            </a:r>
            <a:endParaRPr lang="en-US" sz="1200">
              <a:solidFill>
                <a:schemeClr val="tx2"/>
              </a:solidFill>
            </a:endParaRPr>
          </a:p>
        </p:txBody>
      </p:sp>
      <p:sp>
        <p:nvSpPr>
          <p:cNvPr id="14" name="Rounded Rectangle 13">
            <a:extLst>
              <a:ext uri="{FF2B5EF4-FFF2-40B4-BE49-F238E27FC236}">
                <a16:creationId xmlns:a16="http://schemas.microsoft.com/office/drawing/2014/main" id="{112B42A4-FC7E-094C-BB94-EE5C51194707}"/>
              </a:ext>
            </a:extLst>
          </p:cNvPr>
          <p:cNvSpPr/>
          <p:nvPr/>
        </p:nvSpPr>
        <p:spPr>
          <a:xfrm>
            <a:off x="757646" y="3649763"/>
            <a:ext cx="1502228" cy="1214845"/>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git repo</a:t>
            </a:r>
          </a:p>
        </p:txBody>
      </p:sp>
      <p:sp>
        <p:nvSpPr>
          <p:cNvPr id="15" name="Down Arrow 14">
            <a:extLst>
              <a:ext uri="{FF2B5EF4-FFF2-40B4-BE49-F238E27FC236}">
                <a16:creationId xmlns:a16="http://schemas.microsoft.com/office/drawing/2014/main" id="{BAA85E73-BC8E-7541-B8A2-15C8D92547F4}"/>
              </a:ext>
            </a:extLst>
          </p:cNvPr>
          <p:cNvSpPr/>
          <p:nvPr/>
        </p:nvSpPr>
        <p:spPr>
          <a:xfrm>
            <a:off x="1430382" y="2808513"/>
            <a:ext cx="133375" cy="84124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Rounded Rectangle 15">
            <a:extLst>
              <a:ext uri="{FF2B5EF4-FFF2-40B4-BE49-F238E27FC236}">
                <a16:creationId xmlns:a16="http://schemas.microsoft.com/office/drawing/2014/main" id="{A19BAA36-DA07-994B-8C24-6E5AAD54BBF0}"/>
              </a:ext>
            </a:extLst>
          </p:cNvPr>
          <p:cNvSpPr/>
          <p:nvPr/>
        </p:nvSpPr>
        <p:spPr>
          <a:xfrm>
            <a:off x="3084463" y="1272764"/>
            <a:ext cx="1502228" cy="8517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Watches git repo</a:t>
            </a:r>
          </a:p>
          <a:p>
            <a:pPr algn="ctr">
              <a:spcAft>
                <a:spcPts val="600"/>
              </a:spcAft>
            </a:pPr>
            <a:r>
              <a:rPr lang="en-US" sz="1200">
                <a:solidFill>
                  <a:schemeClr val="bg1"/>
                </a:solidFill>
              </a:rPr>
              <a:t>Build new Docker image</a:t>
            </a:r>
          </a:p>
        </p:txBody>
      </p:sp>
      <p:sp>
        <p:nvSpPr>
          <p:cNvPr id="17" name="Rounded Rectangle 16">
            <a:extLst>
              <a:ext uri="{FF2B5EF4-FFF2-40B4-BE49-F238E27FC236}">
                <a16:creationId xmlns:a16="http://schemas.microsoft.com/office/drawing/2014/main" id="{121C60B7-FA7C-7941-9EC4-E008F3906BEA}"/>
              </a:ext>
            </a:extLst>
          </p:cNvPr>
          <p:cNvSpPr/>
          <p:nvPr/>
        </p:nvSpPr>
        <p:spPr>
          <a:xfrm>
            <a:off x="3079164" y="2345550"/>
            <a:ext cx="1502228" cy="8027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Run Tests</a:t>
            </a:r>
          </a:p>
        </p:txBody>
      </p:sp>
      <p:sp>
        <p:nvSpPr>
          <p:cNvPr id="18" name="Down Arrow 17">
            <a:extLst>
              <a:ext uri="{FF2B5EF4-FFF2-40B4-BE49-F238E27FC236}">
                <a16:creationId xmlns:a16="http://schemas.microsoft.com/office/drawing/2014/main" id="{0FFCA1CA-6F8B-6947-9E28-8250A3E650CE}"/>
              </a:ext>
            </a:extLst>
          </p:cNvPr>
          <p:cNvSpPr/>
          <p:nvPr/>
        </p:nvSpPr>
        <p:spPr>
          <a:xfrm>
            <a:off x="3757198" y="2124556"/>
            <a:ext cx="153253" cy="215444"/>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TextBox 18">
            <a:extLst>
              <a:ext uri="{FF2B5EF4-FFF2-40B4-BE49-F238E27FC236}">
                <a16:creationId xmlns:a16="http://schemas.microsoft.com/office/drawing/2014/main" id="{F758BBBA-DF20-3845-92A1-CA2668D3CCCF}"/>
              </a:ext>
            </a:extLst>
          </p:cNvPr>
          <p:cNvSpPr txBox="1"/>
          <p:nvPr/>
        </p:nvSpPr>
        <p:spPr>
          <a:xfrm>
            <a:off x="3366066" y="1077654"/>
            <a:ext cx="782265" cy="215444"/>
          </a:xfrm>
          <a:prstGeom prst="rect">
            <a:avLst/>
          </a:prstGeom>
        </p:spPr>
        <p:txBody>
          <a:bodyPr wrap="none" lIns="0" tIns="0" rIns="0" bIns="0" rtlCol="0">
            <a:spAutoFit/>
          </a:bodyPr>
          <a:lstStyle/>
          <a:p>
            <a:pPr>
              <a:spcAft>
                <a:spcPts val="600"/>
              </a:spcAft>
            </a:pPr>
            <a:r>
              <a:rPr lang="en-US" sz="1400">
                <a:solidFill>
                  <a:schemeClr val="tx2"/>
                </a:solidFill>
              </a:rPr>
              <a:t>CI Server</a:t>
            </a:r>
            <a:endParaRPr lang="en-US" sz="1200">
              <a:solidFill>
                <a:schemeClr val="tx2"/>
              </a:solidFill>
            </a:endParaRPr>
          </a:p>
        </p:txBody>
      </p:sp>
      <p:sp>
        <p:nvSpPr>
          <p:cNvPr id="23" name="Rounded Rectangle 22">
            <a:extLst>
              <a:ext uri="{FF2B5EF4-FFF2-40B4-BE49-F238E27FC236}">
                <a16:creationId xmlns:a16="http://schemas.microsoft.com/office/drawing/2014/main" id="{1F0180CB-48D8-CA4E-BE0A-B3BEE0B96B43}"/>
              </a:ext>
            </a:extLst>
          </p:cNvPr>
          <p:cNvSpPr/>
          <p:nvPr/>
        </p:nvSpPr>
        <p:spPr>
          <a:xfrm>
            <a:off x="3084463" y="3385966"/>
            <a:ext cx="1502228" cy="8027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Push Docker Image</a:t>
            </a:r>
          </a:p>
        </p:txBody>
      </p:sp>
      <p:sp>
        <p:nvSpPr>
          <p:cNvPr id="25" name="Rounded Rectangle 24">
            <a:extLst>
              <a:ext uri="{FF2B5EF4-FFF2-40B4-BE49-F238E27FC236}">
                <a16:creationId xmlns:a16="http://schemas.microsoft.com/office/drawing/2014/main" id="{B334B2FE-2587-9D4D-A1F1-CE07438AE45B}"/>
              </a:ext>
            </a:extLst>
          </p:cNvPr>
          <p:cNvSpPr/>
          <p:nvPr/>
        </p:nvSpPr>
        <p:spPr>
          <a:xfrm>
            <a:off x="5259427" y="3233202"/>
            <a:ext cx="1502228" cy="1214845"/>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Docker Registry</a:t>
            </a:r>
          </a:p>
        </p:txBody>
      </p:sp>
      <p:sp>
        <p:nvSpPr>
          <p:cNvPr id="30" name="Rounded Rectangle 29">
            <a:extLst>
              <a:ext uri="{FF2B5EF4-FFF2-40B4-BE49-F238E27FC236}">
                <a16:creationId xmlns:a16="http://schemas.microsoft.com/office/drawing/2014/main" id="{7C0688AB-49E0-C048-9998-0CB81456EC8D}"/>
              </a:ext>
            </a:extLst>
          </p:cNvPr>
          <p:cNvSpPr/>
          <p:nvPr/>
        </p:nvSpPr>
        <p:spPr>
          <a:xfrm>
            <a:off x="3153090" y="4479974"/>
            <a:ext cx="1502228" cy="8027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Create Kubernetes Cluster</a:t>
            </a:r>
          </a:p>
        </p:txBody>
      </p:sp>
      <p:sp>
        <p:nvSpPr>
          <p:cNvPr id="37" name="Right Arrow 36">
            <a:extLst>
              <a:ext uri="{FF2B5EF4-FFF2-40B4-BE49-F238E27FC236}">
                <a16:creationId xmlns:a16="http://schemas.microsoft.com/office/drawing/2014/main" id="{87FEB4BE-665D-3442-8D10-799C13910E53}"/>
              </a:ext>
            </a:extLst>
          </p:cNvPr>
          <p:cNvSpPr/>
          <p:nvPr/>
        </p:nvSpPr>
        <p:spPr>
          <a:xfrm>
            <a:off x="4581393" y="3872062"/>
            <a:ext cx="678034" cy="12724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 name="Rounded Rectangle 38">
            <a:extLst>
              <a:ext uri="{FF2B5EF4-FFF2-40B4-BE49-F238E27FC236}">
                <a16:creationId xmlns:a16="http://schemas.microsoft.com/office/drawing/2014/main" id="{D7128599-3E5F-0A46-8B88-8610322A8C60}"/>
              </a:ext>
            </a:extLst>
          </p:cNvPr>
          <p:cNvSpPr/>
          <p:nvPr/>
        </p:nvSpPr>
        <p:spPr>
          <a:xfrm>
            <a:off x="5252419" y="4721708"/>
            <a:ext cx="1502228" cy="8027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Deploy pods to Kubernetes</a:t>
            </a:r>
          </a:p>
        </p:txBody>
      </p:sp>
      <p:sp>
        <p:nvSpPr>
          <p:cNvPr id="40" name="Right Arrow 39">
            <a:extLst>
              <a:ext uri="{FF2B5EF4-FFF2-40B4-BE49-F238E27FC236}">
                <a16:creationId xmlns:a16="http://schemas.microsoft.com/office/drawing/2014/main" id="{8278F65F-2F1A-E446-BF5C-997A12A01B8D}"/>
              </a:ext>
            </a:extLst>
          </p:cNvPr>
          <p:cNvSpPr/>
          <p:nvPr/>
        </p:nvSpPr>
        <p:spPr>
          <a:xfrm>
            <a:off x="4655318" y="5023286"/>
            <a:ext cx="678034" cy="12724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ounded Rectangle 20">
            <a:extLst>
              <a:ext uri="{FF2B5EF4-FFF2-40B4-BE49-F238E27FC236}">
                <a16:creationId xmlns:a16="http://schemas.microsoft.com/office/drawing/2014/main" id="{6A7EB6D1-A7A6-0D40-B7D9-E5BD19D22381}"/>
              </a:ext>
            </a:extLst>
          </p:cNvPr>
          <p:cNvSpPr/>
          <p:nvPr/>
        </p:nvSpPr>
        <p:spPr>
          <a:xfrm>
            <a:off x="3153090" y="5529527"/>
            <a:ext cx="1502228" cy="8027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Automated Testing</a:t>
            </a:r>
          </a:p>
        </p:txBody>
      </p:sp>
      <p:sp>
        <p:nvSpPr>
          <p:cNvPr id="22" name="Down Arrow 21">
            <a:extLst>
              <a:ext uri="{FF2B5EF4-FFF2-40B4-BE49-F238E27FC236}">
                <a16:creationId xmlns:a16="http://schemas.microsoft.com/office/drawing/2014/main" id="{9FC53083-264D-944E-9822-14CB528914CA}"/>
              </a:ext>
            </a:extLst>
          </p:cNvPr>
          <p:cNvSpPr/>
          <p:nvPr/>
        </p:nvSpPr>
        <p:spPr>
          <a:xfrm>
            <a:off x="3750951" y="3139921"/>
            <a:ext cx="153253" cy="215444"/>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Down Arrow 25">
            <a:extLst>
              <a:ext uri="{FF2B5EF4-FFF2-40B4-BE49-F238E27FC236}">
                <a16:creationId xmlns:a16="http://schemas.microsoft.com/office/drawing/2014/main" id="{5B0246C6-2681-EC46-96E8-118E03D7815C}"/>
              </a:ext>
            </a:extLst>
          </p:cNvPr>
          <p:cNvSpPr/>
          <p:nvPr/>
        </p:nvSpPr>
        <p:spPr>
          <a:xfrm>
            <a:off x="3758950" y="4210938"/>
            <a:ext cx="153253" cy="215444"/>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Down Arrow 26">
            <a:extLst>
              <a:ext uri="{FF2B5EF4-FFF2-40B4-BE49-F238E27FC236}">
                <a16:creationId xmlns:a16="http://schemas.microsoft.com/office/drawing/2014/main" id="{91D41881-4127-E140-9353-B0CDA431764C}"/>
              </a:ext>
            </a:extLst>
          </p:cNvPr>
          <p:cNvSpPr/>
          <p:nvPr/>
        </p:nvSpPr>
        <p:spPr>
          <a:xfrm>
            <a:off x="3758950" y="5278836"/>
            <a:ext cx="153253" cy="215444"/>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Down Arrow 23">
            <a:extLst>
              <a:ext uri="{FF2B5EF4-FFF2-40B4-BE49-F238E27FC236}">
                <a16:creationId xmlns:a16="http://schemas.microsoft.com/office/drawing/2014/main" id="{1987375D-A7D4-2B46-825D-6044422D62A0}"/>
              </a:ext>
            </a:extLst>
          </p:cNvPr>
          <p:cNvSpPr/>
          <p:nvPr/>
        </p:nvSpPr>
        <p:spPr>
          <a:xfrm>
            <a:off x="5842281" y="4506264"/>
            <a:ext cx="153253" cy="215444"/>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8186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a:xfrm>
            <a:off x="594065" y="313795"/>
            <a:ext cx="11003870" cy="381000"/>
          </a:xfrm>
        </p:spPr>
        <p:txBody>
          <a:bodyPr/>
          <a:lstStyle/>
          <a:p>
            <a:r>
              <a:rPr lang="en-US"/>
              <a:t>The Entire App Platform</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4065" y="584890"/>
            <a:ext cx="3408240" cy="264859"/>
          </a:xfrm>
        </p:spPr>
        <p:txBody>
          <a:bodyPr/>
          <a:lstStyle/>
          <a:p>
            <a:r>
              <a:rPr lang="en-US"/>
              <a:t>Everything is automated!</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3C01F77F-9E73-6C49-97B8-B4C5CD90E6FA}"/>
              </a:ext>
            </a:extLst>
          </p:cNvPr>
          <p:cNvSpPr/>
          <p:nvPr/>
        </p:nvSpPr>
        <p:spPr>
          <a:xfrm>
            <a:off x="1452837" y="1594564"/>
            <a:ext cx="2243528" cy="1200329"/>
          </a:xfrm>
          <a:prstGeom prst="rect">
            <a:avLst/>
          </a:prstGeom>
        </p:spPr>
        <p:txBody>
          <a:bodyPr wrap="square">
            <a:spAutoFit/>
          </a:bodyPr>
          <a:lstStyle/>
          <a:p>
            <a:r>
              <a:rPr lang="en-US">
                <a:solidFill>
                  <a:srgbClr val="5B9BD5"/>
                </a:solidFill>
                <a:latin typeface="Calibri" panose="020F0502020204030204" pitchFamily="34" charset="0"/>
              </a:rPr>
              <a:t>GIT Repo - Apps</a:t>
            </a:r>
          </a:p>
          <a:p>
            <a:r>
              <a:rPr lang="en-US">
                <a:solidFill>
                  <a:srgbClr val="5B9BD5"/>
                </a:solidFill>
                <a:latin typeface="Calibri" panose="020F0502020204030204" pitchFamily="34" charset="0"/>
              </a:rPr>
              <a:t>Docker Registry</a:t>
            </a:r>
          </a:p>
          <a:p>
            <a:r>
              <a:rPr lang="en-US">
                <a:solidFill>
                  <a:srgbClr val="5B9BD5"/>
                </a:solidFill>
                <a:latin typeface="Calibri" panose="020F0502020204030204" pitchFamily="34" charset="0"/>
              </a:rPr>
              <a:t>CI/CD Automation</a:t>
            </a:r>
          </a:p>
          <a:p>
            <a:r>
              <a:rPr lang="en-US">
                <a:solidFill>
                  <a:srgbClr val="5B9BD5"/>
                </a:solidFill>
                <a:latin typeface="Calibri" panose="020F0502020204030204" pitchFamily="34" charset="0"/>
              </a:rPr>
              <a:t>Automated Testing</a:t>
            </a:r>
            <a:endParaRPr lang="en-US">
              <a:solidFill>
                <a:srgbClr val="5B9BD5"/>
              </a:solidFill>
              <a:effectLst/>
              <a:latin typeface="Calibri" panose="020F0502020204030204" pitchFamily="34" charset="0"/>
            </a:endParaRPr>
          </a:p>
        </p:txBody>
      </p:sp>
      <p:sp>
        <p:nvSpPr>
          <p:cNvPr id="8" name="Rectangle 7">
            <a:extLst>
              <a:ext uri="{FF2B5EF4-FFF2-40B4-BE49-F238E27FC236}">
                <a16:creationId xmlns:a16="http://schemas.microsoft.com/office/drawing/2014/main" id="{DF998BA9-C94E-BC4B-8D43-F39B4E13DF99}"/>
              </a:ext>
            </a:extLst>
          </p:cNvPr>
          <p:cNvSpPr/>
          <p:nvPr/>
        </p:nvSpPr>
        <p:spPr>
          <a:xfrm>
            <a:off x="1452837" y="1120844"/>
            <a:ext cx="553805" cy="369332"/>
          </a:xfrm>
          <a:prstGeom prst="rect">
            <a:avLst/>
          </a:prstGeom>
        </p:spPr>
        <p:txBody>
          <a:bodyPr wrap="none">
            <a:spAutoFit/>
          </a:bodyPr>
          <a:lstStyle/>
          <a:p>
            <a:pPr algn="ctr"/>
            <a:r>
              <a:rPr lang="en-US" b="1">
                <a:solidFill>
                  <a:srgbClr val="5B9BD5"/>
                </a:solidFill>
                <a:latin typeface="Calibri" panose="020F0502020204030204" pitchFamily="34" charset="0"/>
              </a:rPr>
              <a:t>Dev</a:t>
            </a:r>
            <a:endParaRPr lang="en-US">
              <a:solidFill>
                <a:srgbClr val="5B9BD5"/>
              </a:solidFill>
              <a:effectLst/>
              <a:latin typeface="Calibri" panose="020F0502020204030204" pitchFamily="34" charset="0"/>
            </a:endParaRPr>
          </a:p>
        </p:txBody>
      </p:sp>
      <p:sp>
        <p:nvSpPr>
          <p:cNvPr id="10" name="Rectangle 9">
            <a:extLst>
              <a:ext uri="{FF2B5EF4-FFF2-40B4-BE49-F238E27FC236}">
                <a16:creationId xmlns:a16="http://schemas.microsoft.com/office/drawing/2014/main" id="{B806C945-1549-2648-8C25-6FF71740677B}"/>
              </a:ext>
            </a:extLst>
          </p:cNvPr>
          <p:cNvSpPr/>
          <p:nvPr/>
        </p:nvSpPr>
        <p:spPr>
          <a:xfrm>
            <a:off x="5118192" y="150758"/>
            <a:ext cx="1520609" cy="923330"/>
          </a:xfrm>
          <a:prstGeom prst="rect">
            <a:avLst/>
          </a:prstGeom>
          <a:solidFill>
            <a:schemeClr val="accent4">
              <a:lumMod val="40000"/>
              <a:lumOff val="60000"/>
            </a:schemeClr>
          </a:solidFill>
        </p:spPr>
        <p:txBody>
          <a:bodyPr wrap="square">
            <a:spAutoFit/>
          </a:bodyPr>
          <a:lstStyle/>
          <a:p>
            <a:pPr algn="ctr"/>
            <a:r>
              <a:rPr lang="en-US"/>
              <a:t>CI/CD Automation Engine</a:t>
            </a:r>
          </a:p>
        </p:txBody>
      </p:sp>
      <p:sp>
        <p:nvSpPr>
          <p:cNvPr id="11" name="Rectangle 10">
            <a:extLst>
              <a:ext uri="{FF2B5EF4-FFF2-40B4-BE49-F238E27FC236}">
                <a16:creationId xmlns:a16="http://schemas.microsoft.com/office/drawing/2014/main" id="{B05DEEA5-2374-A546-A950-F7F116BD8E48}"/>
              </a:ext>
            </a:extLst>
          </p:cNvPr>
          <p:cNvSpPr/>
          <p:nvPr/>
        </p:nvSpPr>
        <p:spPr>
          <a:xfrm>
            <a:off x="4059608" y="1631225"/>
            <a:ext cx="2565400" cy="3970318"/>
          </a:xfrm>
          <a:prstGeom prst="rect">
            <a:avLst/>
          </a:prstGeom>
        </p:spPr>
        <p:txBody>
          <a:bodyPr wrap="square">
            <a:spAutoFit/>
          </a:bodyPr>
          <a:lstStyle/>
          <a:p>
            <a:r>
              <a:rPr lang="en-US">
                <a:solidFill>
                  <a:srgbClr val="5B9BD5"/>
                </a:solidFill>
                <a:latin typeface="Calibri" panose="020F0502020204030204" pitchFamily="34" charset="0"/>
              </a:rPr>
              <a:t>Build API</a:t>
            </a:r>
          </a:p>
          <a:p>
            <a:r>
              <a:rPr lang="en-US">
                <a:solidFill>
                  <a:srgbClr val="5B9BD5"/>
                </a:solidFill>
                <a:latin typeface="Calibri" panose="020F0502020204030204" pitchFamily="34" charset="0"/>
              </a:rPr>
              <a:t>K8 Nodes</a:t>
            </a:r>
          </a:p>
          <a:p>
            <a:r>
              <a:rPr lang="en-US">
                <a:solidFill>
                  <a:srgbClr val="5B9BD5"/>
                </a:solidFill>
                <a:latin typeface="Calibri" panose="020F0502020204030204" pitchFamily="34" charset="0"/>
              </a:rPr>
              <a:t>Kubernetes API</a:t>
            </a:r>
          </a:p>
          <a:p>
            <a:r>
              <a:rPr lang="en-US">
                <a:solidFill>
                  <a:srgbClr val="5B9BD5"/>
                </a:solidFill>
                <a:latin typeface="Calibri" panose="020F0502020204030204" pitchFamily="34" charset="0"/>
              </a:rPr>
              <a:t>K8 Name Resolution</a:t>
            </a:r>
          </a:p>
          <a:p>
            <a:r>
              <a:rPr lang="en-US">
                <a:solidFill>
                  <a:srgbClr val="5B9BD5"/>
                </a:solidFill>
                <a:latin typeface="Calibri" panose="020F0502020204030204" pitchFamily="34" charset="0"/>
              </a:rPr>
              <a:t>Ingress and Egress</a:t>
            </a:r>
          </a:p>
          <a:p>
            <a:r>
              <a:rPr lang="en-US">
                <a:solidFill>
                  <a:srgbClr val="5B9BD5"/>
                </a:solidFill>
                <a:latin typeface="Calibri" panose="020F0502020204030204" pitchFamily="34" charset="0"/>
              </a:rPr>
              <a:t>Persistent Storage</a:t>
            </a:r>
          </a:p>
          <a:p>
            <a:r>
              <a:rPr lang="en-US">
                <a:solidFill>
                  <a:srgbClr val="5B9BD5"/>
                </a:solidFill>
                <a:latin typeface="Calibri" panose="020F0502020204030204" pitchFamily="34" charset="0"/>
              </a:rPr>
              <a:t>Internal Networks</a:t>
            </a:r>
          </a:p>
          <a:p>
            <a:r>
              <a:rPr lang="en-US">
                <a:solidFill>
                  <a:srgbClr val="5B9BD5"/>
                </a:solidFill>
                <a:latin typeface="Calibri" panose="020F0502020204030204" pitchFamily="34" charset="0"/>
              </a:rPr>
              <a:t>Logging – Apps</a:t>
            </a:r>
          </a:p>
          <a:p>
            <a:r>
              <a:rPr lang="en-US">
                <a:solidFill>
                  <a:srgbClr val="5B9BD5"/>
                </a:solidFill>
                <a:latin typeface="Calibri" panose="020F0502020204030204" pitchFamily="34" charset="0"/>
              </a:rPr>
              <a:t>Tracing – Apps</a:t>
            </a:r>
          </a:p>
          <a:p>
            <a:r>
              <a:rPr lang="en-US">
                <a:solidFill>
                  <a:srgbClr val="5B9BD5"/>
                </a:solidFill>
                <a:latin typeface="Calibri" panose="020F0502020204030204" pitchFamily="34" charset="0"/>
              </a:rPr>
              <a:t>Ops – metrics</a:t>
            </a:r>
          </a:p>
          <a:p>
            <a:r>
              <a:rPr lang="en-US">
                <a:solidFill>
                  <a:srgbClr val="5B9BD5"/>
                </a:solidFill>
                <a:latin typeface="Calibri" panose="020F0502020204030204" pitchFamily="34" charset="0"/>
              </a:rPr>
              <a:t>Ops – Alerting</a:t>
            </a:r>
          </a:p>
          <a:p>
            <a:r>
              <a:rPr lang="en-US">
                <a:solidFill>
                  <a:srgbClr val="5B9BD5"/>
                </a:solidFill>
                <a:latin typeface="Calibri" panose="020F0502020204030204" pitchFamily="34" charset="0"/>
              </a:rPr>
              <a:t>RBAC</a:t>
            </a:r>
          </a:p>
          <a:p>
            <a:r>
              <a:rPr lang="en-US">
                <a:solidFill>
                  <a:srgbClr val="5B9BD5"/>
                </a:solidFill>
                <a:latin typeface="Calibri" panose="020F0502020204030204" pitchFamily="34" charset="0"/>
              </a:rPr>
              <a:t>Service Mesh</a:t>
            </a:r>
          </a:p>
          <a:p>
            <a:r>
              <a:rPr lang="en-US">
                <a:solidFill>
                  <a:srgbClr val="5B9BD5"/>
                </a:solidFill>
                <a:latin typeface="Calibri" panose="020F0502020204030204" pitchFamily="34" charset="0"/>
              </a:rPr>
              <a:t>Service Federation</a:t>
            </a:r>
            <a:endParaRPr lang="en-US">
              <a:solidFill>
                <a:srgbClr val="5B9BD5"/>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64DA604A-FEB8-B440-ADD5-14674C9EEF59}"/>
              </a:ext>
            </a:extLst>
          </p:cNvPr>
          <p:cNvSpPr/>
          <p:nvPr/>
        </p:nvSpPr>
        <p:spPr>
          <a:xfrm>
            <a:off x="4002305" y="1118256"/>
            <a:ext cx="1019062" cy="369332"/>
          </a:xfrm>
          <a:prstGeom prst="rect">
            <a:avLst/>
          </a:prstGeom>
        </p:spPr>
        <p:txBody>
          <a:bodyPr wrap="none">
            <a:spAutoFit/>
          </a:bodyPr>
          <a:lstStyle/>
          <a:p>
            <a:pPr algn="ctr"/>
            <a:r>
              <a:rPr lang="en-US" b="1">
                <a:solidFill>
                  <a:srgbClr val="5B9BD5"/>
                </a:solidFill>
                <a:latin typeface="Calibri" panose="020F0502020204030204" pitchFamily="34" charset="0"/>
              </a:rPr>
              <a:t>Platform</a:t>
            </a:r>
            <a:endParaRPr lang="en-US">
              <a:solidFill>
                <a:srgbClr val="5B9BD5"/>
              </a:solidFill>
              <a:effectLst/>
              <a:latin typeface="Calibri" panose="020F0502020204030204" pitchFamily="34" charset="0"/>
            </a:endParaRPr>
          </a:p>
        </p:txBody>
      </p:sp>
      <p:sp>
        <p:nvSpPr>
          <p:cNvPr id="13" name="Rectangle 12">
            <a:extLst>
              <a:ext uri="{FF2B5EF4-FFF2-40B4-BE49-F238E27FC236}">
                <a16:creationId xmlns:a16="http://schemas.microsoft.com/office/drawing/2014/main" id="{E1148965-1407-9E43-A1A3-9EE1EE925D62}"/>
              </a:ext>
            </a:extLst>
          </p:cNvPr>
          <p:cNvSpPr/>
          <p:nvPr/>
        </p:nvSpPr>
        <p:spPr>
          <a:xfrm>
            <a:off x="7157364" y="1591976"/>
            <a:ext cx="3678393" cy="4185761"/>
          </a:xfrm>
          <a:prstGeom prst="rect">
            <a:avLst/>
          </a:prstGeom>
        </p:spPr>
        <p:txBody>
          <a:bodyPr wrap="square">
            <a:spAutoFit/>
          </a:bodyPr>
          <a:lstStyle/>
          <a:p>
            <a:r>
              <a:rPr lang="en-US" sz="1400">
                <a:solidFill>
                  <a:srgbClr val="5B9BD5"/>
                </a:solidFill>
                <a:latin typeface="Calibri" panose="020F0502020204030204" pitchFamily="34" charset="0"/>
              </a:rPr>
              <a:t>Identity Management	Workspace One</a:t>
            </a:r>
          </a:p>
          <a:p>
            <a:r>
              <a:rPr lang="en-US" sz="1400">
                <a:solidFill>
                  <a:srgbClr val="5B9BD5"/>
                </a:solidFill>
                <a:latin typeface="Calibri" panose="020F0502020204030204" pitchFamily="34" charset="0"/>
              </a:rPr>
              <a:t>Certificate Management</a:t>
            </a:r>
          </a:p>
          <a:p>
            <a:r>
              <a:rPr lang="en-US" sz="1400">
                <a:solidFill>
                  <a:srgbClr val="5B9BD5"/>
                </a:solidFill>
                <a:latin typeface="Calibri" panose="020F0502020204030204" pitchFamily="34" charset="0"/>
              </a:rPr>
              <a:t>GIT Repo – Infra</a:t>
            </a:r>
          </a:p>
          <a:p>
            <a:r>
              <a:rPr lang="en-US" sz="1400">
                <a:solidFill>
                  <a:srgbClr val="5B9BD5"/>
                </a:solidFill>
                <a:latin typeface="Calibri" panose="020F0502020204030204" pitchFamily="34" charset="0"/>
              </a:rPr>
              <a:t>IP Management</a:t>
            </a:r>
          </a:p>
          <a:p>
            <a:r>
              <a:rPr lang="en-US" sz="1400">
                <a:solidFill>
                  <a:srgbClr val="5B9BD5"/>
                </a:solidFill>
                <a:latin typeface="Calibri" panose="020F0502020204030204" pitchFamily="34" charset="0"/>
              </a:rPr>
              <a:t>DNS</a:t>
            </a:r>
          </a:p>
          <a:p>
            <a:r>
              <a:rPr lang="en-US" sz="1400">
                <a:solidFill>
                  <a:srgbClr val="5B9BD5"/>
                </a:solidFill>
                <a:latin typeface="Calibri" panose="020F0502020204030204" pitchFamily="34" charset="0"/>
              </a:rPr>
              <a:t>Kubernetes		PKS, Tanzu TKG</a:t>
            </a:r>
          </a:p>
          <a:p>
            <a:r>
              <a:rPr lang="en-US" sz="1400">
                <a:solidFill>
                  <a:srgbClr val="5B9BD5"/>
                </a:solidFill>
                <a:latin typeface="Calibri" panose="020F0502020204030204" pitchFamily="34" charset="0"/>
              </a:rPr>
              <a:t>Registry		Harbor</a:t>
            </a:r>
          </a:p>
          <a:p>
            <a:r>
              <a:rPr lang="en-US" sz="1400">
                <a:solidFill>
                  <a:srgbClr val="5B9BD5"/>
                </a:solidFill>
                <a:latin typeface="Calibri" panose="020F0502020204030204" pitchFamily="34" charset="0"/>
              </a:rPr>
              <a:t>Load Balancers	NSX-T</a:t>
            </a:r>
          </a:p>
          <a:p>
            <a:r>
              <a:rPr lang="en-US" sz="1400">
                <a:solidFill>
                  <a:srgbClr val="5B9BD5"/>
                </a:solidFill>
                <a:latin typeface="Calibri" panose="020F0502020204030204" pitchFamily="34" charset="0"/>
              </a:rPr>
              <a:t>Firewall		NSX-T</a:t>
            </a:r>
          </a:p>
          <a:p>
            <a:r>
              <a:rPr lang="en-US" sz="1400" err="1">
                <a:solidFill>
                  <a:srgbClr val="5B9BD5"/>
                </a:solidFill>
                <a:latin typeface="Calibri" panose="020F0502020204030204" pitchFamily="34" charset="0"/>
              </a:rPr>
              <a:t>Virt</a:t>
            </a:r>
            <a:r>
              <a:rPr lang="en-US" sz="1400">
                <a:solidFill>
                  <a:srgbClr val="5B9BD5"/>
                </a:solidFill>
                <a:latin typeface="Calibri" panose="020F0502020204030204" pitchFamily="34" charset="0"/>
              </a:rPr>
              <a:t> Networks	NSX-T</a:t>
            </a:r>
          </a:p>
          <a:p>
            <a:r>
              <a:rPr lang="en-US" sz="1400">
                <a:solidFill>
                  <a:srgbClr val="5B9BD5"/>
                </a:solidFill>
                <a:latin typeface="Calibri" panose="020F0502020204030204" pitchFamily="34" charset="0"/>
              </a:rPr>
              <a:t>Service Mesh	NSX-T SM</a:t>
            </a:r>
          </a:p>
          <a:p>
            <a:r>
              <a:rPr lang="en-US" sz="1400">
                <a:solidFill>
                  <a:srgbClr val="5B9BD5"/>
                </a:solidFill>
                <a:latin typeface="Calibri" panose="020F0502020204030204" pitchFamily="34" charset="0"/>
              </a:rPr>
              <a:t>Capacity		</a:t>
            </a:r>
            <a:r>
              <a:rPr lang="en-US" sz="1400" err="1">
                <a:solidFill>
                  <a:srgbClr val="5B9BD5"/>
                </a:solidFill>
                <a:latin typeface="Calibri" panose="020F0502020204030204" pitchFamily="34" charset="0"/>
              </a:rPr>
              <a:t>vROPs</a:t>
            </a:r>
            <a:endParaRPr lang="en-US" sz="1400">
              <a:solidFill>
                <a:srgbClr val="5B9BD5"/>
              </a:solidFill>
              <a:latin typeface="Calibri" panose="020F0502020204030204" pitchFamily="34" charset="0"/>
            </a:endParaRPr>
          </a:p>
          <a:p>
            <a:r>
              <a:rPr lang="en-US" sz="1400">
                <a:solidFill>
                  <a:srgbClr val="5B9BD5"/>
                </a:solidFill>
                <a:latin typeface="Calibri" panose="020F0502020204030204" pitchFamily="34" charset="0"/>
              </a:rPr>
              <a:t>Metrics		</a:t>
            </a:r>
            <a:r>
              <a:rPr lang="en-US" sz="1400" err="1">
                <a:solidFill>
                  <a:srgbClr val="5B9BD5"/>
                </a:solidFill>
                <a:latin typeface="Calibri" panose="020F0502020204030204" pitchFamily="34" charset="0"/>
              </a:rPr>
              <a:t>vROPs</a:t>
            </a:r>
            <a:r>
              <a:rPr lang="en-US" sz="1400">
                <a:solidFill>
                  <a:srgbClr val="5B9BD5"/>
                </a:solidFill>
                <a:latin typeface="Calibri" panose="020F0502020204030204" pitchFamily="34" charset="0"/>
              </a:rPr>
              <a:t>, </a:t>
            </a:r>
            <a:r>
              <a:rPr lang="en-US" sz="1400" err="1">
                <a:solidFill>
                  <a:srgbClr val="5B9BD5"/>
                </a:solidFill>
                <a:latin typeface="Calibri" panose="020F0502020204030204" pitchFamily="34" charset="0"/>
              </a:rPr>
              <a:t>Wavefront</a:t>
            </a:r>
            <a:endParaRPr lang="en-US" sz="1400">
              <a:solidFill>
                <a:srgbClr val="5B9BD5"/>
              </a:solidFill>
              <a:latin typeface="Calibri" panose="020F0502020204030204" pitchFamily="34" charset="0"/>
            </a:endParaRPr>
          </a:p>
          <a:p>
            <a:r>
              <a:rPr lang="en-US" sz="1400">
                <a:solidFill>
                  <a:srgbClr val="5B9BD5"/>
                </a:solidFill>
                <a:latin typeface="Calibri" panose="020F0502020204030204" pitchFamily="34" charset="0"/>
              </a:rPr>
              <a:t>Alerting		</a:t>
            </a:r>
            <a:r>
              <a:rPr lang="en-US" sz="1400" err="1">
                <a:solidFill>
                  <a:srgbClr val="5B9BD5"/>
                </a:solidFill>
                <a:latin typeface="Calibri" panose="020F0502020204030204" pitchFamily="34" charset="0"/>
              </a:rPr>
              <a:t>vROPs</a:t>
            </a:r>
            <a:r>
              <a:rPr lang="en-US" sz="1400">
                <a:solidFill>
                  <a:srgbClr val="5B9BD5"/>
                </a:solidFill>
                <a:latin typeface="Calibri" panose="020F0502020204030204" pitchFamily="34" charset="0"/>
              </a:rPr>
              <a:t>, </a:t>
            </a:r>
            <a:r>
              <a:rPr lang="en-US" sz="1400" err="1">
                <a:solidFill>
                  <a:srgbClr val="5B9BD5"/>
                </a:solidFill>
                <a:latin typeface="Calibri" panose="020F0502020204030204" pitchFamily="34" charset="0"/>
              </a:rPr>
              <a:t>Wavefront</a:t>
            </a:r>
            <a:endParaRPr lang="en-US" sz="1400">
              <a:solidFill>
                <a:srgbClr val="5B9BD5"/>
              </a:solidFill>
              <a:latin typeface="Calibri" panose="020F0502020204030204" pitchFamily="34" charset="0"/>
            </a:endParaRPr>
          </a:p>
          <a:p>
            <a:r>
              <a:rPr lang="en-US" sz="1400">
                <a:solidFill>
                  <a:srgbClr val="5B9BD5"/>
                </a:solidFill>
                <a:latin typeface="Calibri" panose="020F0502020204030204" pitchFamily="34" charset="0"/>
              </a:rPr>
              <a:t>Logging		</a:t>
            </a:r>
            <a:r>
              <a:rPr lang="en-US" sz="1400" err="1">
                <a:solidFill>
                  <a:srgbClr val="5B9BD5"/>
                </a:solidFill>
                <a:latin typeface="Calibri" panose="020F0502020204030204" pitchFamily="34" charset="0"/>
              </a:rPr>
              <a:t>logInsight</a:t>
            </a:r>
            <a:r>
              <a:rPr lang="en-US" sz="1400">
                <a:solidFill>
                  <a:srgbClr val="5B9BD5"/>
                </a:solidFill>
                <a:latin typeface="Calibri" panose="020F0502020204030204" pitchFamily="34" charset="0"/>
              </a:rPr>
              <a:t>, </a:t>
            </a:r>
            <a:r>
              <a:rPr lang="en-US" sz="1400" err="1">
                <a:solidFill>
                  <a:srgbClr val="5B9BD5"/>
                </a:solidFill>
                <a:latin typeface="Calibri" panose="020F0502020204030204" pitchFamily="34" charset="0"/>
              </a:rPr>
              <a:t>Wavefront</a:t>
            </a:r>
            <a:endParaRPr lang="en-US" sz="1400">
              <a:solidFill>
                <a:srgbClr val="5B9BD5"/>
              </a:solidFill>
              <a:latin typeface="Calibri" panose="020F0502020204030204" pitchFamily="34" charset="0"/>
            </a:endParaRPr>
          </a:p>
          <a:p>
            <a:r>
              <a:rPr lang="en-US" sz="1400">
                <a:solidFill>
                  <a:srgbClr val="5B9BD5"/>
                </a:solidFill>
                <a:latin typeface="Calibri" panose="020F0502020204030204" pitchFamily="34" charset="0"/>
              </a:rPr>
              <a:t>Storage		</a:t>
            </a:r>
            <a:r>
              <a:rPr lang="en-US" sz="1400" err="1">
                <a:solidFill>
                  <a:srgbClr val="5B9BD5"/>
                </a:solidFill>
                <a:latin typeface="Calibri" panose="020F0502020204030204" pitchFamily="34" charset="0"/>
              </a:rPr>
              <a:t>vSAN</a:t>
            </a:r>
            <a:r>
              <a:rPr lang="en-US" sz="1400">
                <a:solidFill>
                  <a:srgbClr val="5B9BD5"/>
                </a:solidFill>
                <a:latin typeface="Calibri" panose="020F0502020204030204" pitchFamily="34" charset="0"/>
              </a:rPr>
              <a:t>, vSphere</a:t>
            </a:r>
          </a:p>
          <a:p>
            <a:r>
              <a:rPr lang="en-US" sz="1400">
                <a:solidFill>
                  <a:srgbClr val="5B9BD5"/>
                </a:solidFill>
                <a:latin typeface="Calibri" panose="020F0502020204030204" pitchFamily="34" charset="0"/>
              </a:rPr>
              <a:t>Automation		</a:t>
            </a:r>
            <a:r>
              <a:rPr lang="en-US" sz="1400" err="1">
                <a:solidFill>
                  <a:srgbClr val="5B9BD5"/>
                </a:solidFill>
                <a:latin typeface="Calibri" panose="020F0502020204030204" pitchFamily="34" charset="0"/>
              </a:rPr>
              <a:t>CodeStream</a:t>
            </a:r>
            <a:endParaRPr lang="en-US" sz="1400">
              <a:solidFill>
                <a:srgbClr val="5B9BD5"/>
              </a:solidFill>
              <a:latin typeface="Calibri" panose="020F0502020204030204" pitchFamily="34" charset="0"/>
            </a:endParaRPr>
          </a:p>
          <a:p>
            <a:r>
              <a:rPr lang="en-US" sz="1400">
                <a:solidFill>
                  <a:srgbClr val="5B9BD5"/>
                </a:solidFill>
                <a:effectLst/>
                <a:latin typeface="Calibri" panose="020F0502020204030204" pitchFamily="34" charset="0"/>
              </a:rPr>
              <a:t>K8 nodes		vSphere</a:t>
            </a:r>
          </a:p>
          <a:p>
            <a:r>
              <a:rPr lang="en-US" sz="1400">
                <a:solidFill>
                  <a:srgbClr val="5B9BD5"/>
                </a:solidFill>
                <a:latin typeface="Calibri" panose="020F0502020204030204" pitchFamily="34" charset="0"/>
              </a:rPr>
              <a:t>Platform		VCF</a:t>
            </a:r>
            <a:endParaRPr lang="en-US" sz="1400">
              <a:solidFill>
                <a:srgbClr val="5B9BD5"/>
              </a:solidFill>
              <a:effectLst/>
              <a:latin typeface="Calibri" panose="020F0502020204030204" pitchFamily="34" charset="0"/>
            </a:endParaRPr>
          </a:p>
        </p:txBody>
      </p:sp>
      <p:sp>
        <p:nvSpPr>
          <p:cNvPr id="14" name="Rectangle 13">
            <a:extLst>
              <a:ext uri="{FF2B5EF4-FFF2-40B4-BE49-F238E27FC236}">
                <a16:creationId xmlns:a16="http://schemas.microsoft.com/office/drawing/2014/main" id="{F2923409-99B7-1041-9B0F-E5B3D43DD5F5}"/>
              </a:ext>
            </a:extLst>
          </p:cNvPr>
          <p:cNvSpPr/>
          <p:nvPr/>
        </p:nvSpPr>
        <p:spPr>
          <a:xfrm>
            <a:off x="7157365" y="1118256"/>
            <a:ext cx="632033" cy="369332"/>
          </a:xfrm>
          <a:prstGeom prst="rect">
            <a:avLst/>
          </a:prstGeom>
        </p:spPr>
        <p:txBody>
          <a:bodyPr wrap="none">
            <a:spAutoFit/>
          </a:bodyPr>
          <a:lstStyle/>
          <a:p>
            <a:pPr algn="ctr"/>
            <a:r>
              <a:rPr lang="en-US" b="1">
                <a:solidFill>
                  <a:srgbClr val="5B9BD5"/>
                </a:solidFill>
                <a:latin typeface="Calibri" panose="020F0502020204030204" pitchFamily="34" charset="0"/>
              </a:rPr>
              <a:t>Infra</a:t>
            </a:r>
            <a:endParaRPr lang="en-US">
              <a:solidFill>
                <a:srgbClr val="5B9BD5"/>
              </a:solidFill>
              <a:effectLst/>
              <a:latin typeface="Calibri" panose="020F0502020204030204" pitchFamily="34" charset="0"/>
            </a:endParaRPr>
          </a:p>
        </p:txBody>
      </p:sp>
    </p:spTree>
    <p:extLst>
      <p:ext uri="{BB962C8B-B14F-4D97-AF65-F5344CB8AC3E}">
        <p14:creationId xmlns:p14="http://schemas.microsoft.com/office/powerpoint/2010/main" val="59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Cloud Provider demo</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sz="1600"/>
              <a:t>Why are Devs using Google or AWS vs on-premise services?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267608"/>
            <a:ext cx="7317105" cy="477856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lvl="1"/>
            <a:r>
              <a:rPr lang="en-US"/>
              <a:t>On-demand</a:t>
            </a:r>
          </a:p>
          <a:p>
            <a:pPr lvl="1"/>
            <a:r>
              <a:rPr lang="en-US"/>
              <a:t>API interface for ALL services that works well with DevOps engines</a:t>
            </a:r>
          </a:p>
          <a:p>
            <a:pPr lvl="1"/>
            <a:endParaRPr lang="en-US"/>
          </a:p>
          <a:p>
            <a:pPr lvl="1"/>
            <a:r>
              <a:rPr lang="en-US"/>
              <a:t>Identity Management</a:t>
            </a:r>
          </a:p>
          <a:p>
            <a:pPr lvl="1"/>
            <a:r>
              <a:rPr lang="en-US"/>
              <a:t>IP and DNS</a:t>
            </a:r>
          </a:p>
          <a:p>
            <a:pPr lvl="2"/>
            <a:r>
              <a:rPr lang="en-US" err="1"/>
              <a:t>gcloud</a:t>
            </a:r>
            <a:r>
              <a:rPr lang="en-US"/>
              <a:t> compute addresses create test-static-1 --project=citric-replica-300516 --network-tier=STANDARD --region=us-east1</a:t>
            </a:r>
          </a:p>
          <a:p>
            <a:pPr lvl="1"/>
            <a:r>
              <a:rPr lang="en-US"/>
              <a:t>Certificate Management</a:t>
            </a:r>
          </a:p>
          <a:p>
            <a:pPr lvl="1"/>
            <a:r>
              <a:rPr lang="en-US"/>
              <a:t>Create VMs</a:t>
            </a:r>
          </a:p>
          <a:p>
            <a:pPr lvl="1"/>
            <a:r>
              <a:rPr lang="en-US"/>
              <a:t>Create Kubernetes cluster</a:t>
            </a:r>
          </a:p>
        </p:txBody>
      </p:sp>
    </p:spTree>
    <p:extLst>
      <p:ext uri="{BB962C8B-B14F-4D97-AF65-F5344CB8AC3E}">
        <p14:creationId xmlns:p14="http://schemas.microsoft.com/office/powerpoint/2010/main" val="10984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Basic Linux Competency</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sz="1600"/>
              <a:t>If you struggle with Linux – you need to become competent in at least the following</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267608"/>
            <a:ext cx="7317105" cy="477856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a:t>Secure Shell (</a:t>
            </a:r>
            <a:r>
              <a:rPr lang="en-US" err="1"/>
              <a:t>ssh</a:t>
            </a:r>
            <a:r>
              <a:rPr lang="en-US"/>
              <a:t>) - logging into a session</a:t>
            </a:r>
          </a:p>
          <a:p>
            <a:pPr marL="342900" indent="-342900" fontAlgn="base">
              <a:buFont typeface="Arial" panose="020B0604020202020204" pitchFamily="34" charset="0"/>
              <a:buChar char="•"/>
            </a:pPr>
            <a:r>
              <a:rPr lang="en-US"/>
              <a:t>Private and public keys. </a:t>
            </a:r>
          </a:p>
          <a:p>
            <a:pPr marL="342900" indent="-342900" fontAlgn="base">
              <a:buFont typeface="Arial" panose="020B0604020202020204" pitchFamily="34" charset="0"/>
              <a:buChar char="•"/>
            </a:pPr>
            <a:r>
              <a:rPr lang="en-US"/>
              <a:t>Directory navigation </a:t>
            </a:r>
          </a:p>
          <a:p>
            <a:pPr marL="342900" indent="-342900" fontAlgn="base">
              <a:buFont typeface="Arial" panose="020B0604020202020204" pitchFamily="34" charset="0"/>
              <a:buChar char="•"/>
            </a:pPr>
            <a:r>
              <a:rPr lang="en-US"/>
              <a:t>File editing (vi) </a:t>
            </a:r>
          </a:p>
          <a:p>
            <a:pPr marL="342900" indent="-342900" fontAlgn="base">
              <a:buFont typeface="Arial" panose="020B0604020202020204" pitchFamily="34" charset="0"/>
              <a:buChar char="•"/>
            </a:pPr>
            <a:r>
              <a:rPr lang="en-US"/>
              <a:t>Rights escalation or swap with </a:t>
            </a:r>
            <a:r>
              <a:rPr lang="en-US" err="1"/>
              <a:t>sudo</a:t>
            </a:r>
            <a:r>
              <a:rPr lang="en-US"/>
              <a:t> and </a:t>
            </a:r>
            <a:r>
              <a:rPr lang="en-US" err="1"/>
              <a:t>su</a:t>
            </a:r>
            <a:endParaRPr lang="en-US"/>
          </a:p>
          <a:p>
            <a:pPr marL="342900" indent="-342900" fontAlgn="base">
              <a:buFont typeface="Arial" panose="020B0604020202020204" pitchFamily="34" charset="0"/>
              <a:buChar char="•"/>
            </a:pPr>
            <a:r>
              <a:rPr lang="en-US"/>
              <a:t>Process navigation and killing </a:t>
            </a:r>
          </a:p>
          <a:p>
            <a:pPr marL="342900" indent="-342900" fontAlgn="base">
              <a:buFont typeface="Arial" panose="020B0604020202020204" pitchFamily="34" charset="0"/>
              <a:buChar char="•"/>
            </a:pPr>
            <a:r>
              <a:rPr lang="en-US"/>
              <a:t>Installing packages (yum and apt-get) </a:t>
            </a:r>
          </a:p>
          <a:p>
            <a:pPr marL="342900" indent="-342900" fontAlgn="base">
              <a:buFont typeface="Arial" panose="020B0604020202020204" pitchFamily="34" charset="0"/>
              <a:buChar char="•"/>
            </a:pPr>
            <a:r>
              <a:rPr lang="en-US"/>
              <a:t>DNS tools and debugging </a:t>
            </a:r>
          </a:p>
          <a:p>
            <a:pPr marL="342900" indent="-342900" fontAlgn="base">
              <a:buFont typeface="Arial" panose="020B0604020202020204" pitchFamily="34" charset="0"/>
              <a:buChar char="•"/>
            </a:pPr>
            <a:r>
              <a:rPr lang="en-US"/>
              <a:t>curl </a:t>
            </a:r>
          </a:p>
        </p:txBody>
      </p:sp>
    </p:spTree>
    <p:extLst>
      <p:ext uri="{BB962C8B-B14F-4D97-AF65-F5344CB8AC3E}">
        <p14:creationId xmlns:p14="http://schemas.microsoft.com/office/powerpoint/2010/main" val="158048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A43999-0E9D-A348-9A38-698DABB3E225}"/>
              </a:ext>
            </a:extLst>
          </p:cNvPr>
          <p:cNvPicPr>
            <a:picLocks noChangeAspect="1"/>
          </p:cNvPicPr>
          <p:nvPr/>
        </p:nvPicPr>
        <p:blipFill>
          <a:blip r:embed="rId2"/>
          <a:stretch>
            <a:fillRect/>
          </a:stretch>
        </p:blipFill>
        <p:spPr>
          <a:xfrm>
            <a:off x="0" y="382330"/>
            <a:ext cx="12192000" cy="6093339"/>
          </a:xfrm>
          <a:prstGeom prst="rect">
            <a:avLst/>
          </a:prstGeom>
        </p:spPr>
      </p:pic>
    </p:spTree>
    <p:extLst>
      <p:ext uri="{BB962C8B-B14F-4D97-AF65-F5344CB8AC3E}">
        <p14:creationId xmlns:p14="http://schemas.microsoft.com/office/powerpoint/2010/main" val="25146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EFAB4A-1BBD-544E-82B8-161D84DB2337}"/>
              </a:ext>
            </a:extLst>
          </p:cNvPr>
          <p:cNvPicPr>
            <a:picLocks noChangeAspect="1"/>
          </p:cNvPicPr>
          <p:nvPr/>
        </p:nvPicPr>
        <p:blipFill>
          <a:blip r:embed="rId2"/>
          <a:stretch>
            <a:fillRect/>
          </a:stretch>
        </p:blipFill>
        <p:spPr>
          <a:xfrm>
            <a:off x="0" y="398205"/>
            <a:ext cx="12192000" cy="6061589"/>
          </a:xfrm>
          <a:prstGeom prst="rect">
            <a:avLst/>
          </a:prstGeom>
        </p:spPr>
      </p:pic>
    </p:spTree>
    <p:extLst>
      <p:ext uri="{BB962C8B-B14F-4D97-AF65-F5344CB8AC3E}">
        <p14:creationId xmlns:p14="http://schemas.microsoft.com/office/powerpoint/2010/main" val="20739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B9039C-CB13-BE49-829B-6F7E97CE455B}"/>
              </a:ext>
            </a:extLst>
          </p:cNvPr>
          <p:cNvPicPr>
            <a:picLocks noChangeAspect="1"/>
          </p:cNvPicPr>
          <p:nvPr/>
        </p:nvPicPr>
        <p:blipFill>
          <a:blip r:embed="rId2"/>
          <a:stretch>
            <a:fillRect/>
          </a:stretch>
        </p:blipFill>
        <p:spPr>
          <a:xfrm>
            <a:off x="0" y="386310"/>
            <a:ext cx="12192000" cy="6085380"/>
          </a:xfrm>
          <a:prstGeom prst="rect">
            <a:avLst/>
          </a:prstGeom>
        </p:spPr>
      </p:pic>
    </p:spTree>
    <p:extLst>
      <p:ext uri="{BB962C8B-B14F-4D97-AF65-F5344CB8AC3E}">
        <p14:creationId xmlns:p14="http://schemas.microsoft.com/office/powerpoint/2010/main" val="31529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DFF38-E973-FA4B-B0F0-5E9108E4FA20}"/>
              </a:ext>
            </a:extLst>
          </p:cNvPr>
          <p:cNvPicPr>
            <a:picLocks noChangeAspect="1"/>
          </p:cNvPicPr>
          <p:nvPr/>
        </p:nvPicPr>
        <p:blipFill>
          <a:blip r:embed="rId2"/>
          <a:stretch>
            <a:fillRect/>
          </a:stretch>
        </p:blipFill>
        <p:spPr>
          <a:xfrm>
            <a:off x="0" y="391592"/>
            <a:ext cx="12192000" cy="6074815"/>
          </a:xfrm>
          <a:prstGeom prst="rect">
            <a:avLst/>
          </a:prstGeom>
        </p:spPr>
      </p:pic>
    </p:spTree>
    <p:extLst>
      <p:ext uri="{BB962C8B-B14F-4D97-AF65-F5344CB8AC3E}">
        <p14:creationId xmlns:p14="http://schemas.microsoft.com/office/powerpoint/2010/main" val="334375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18AF7-422D-B042-9D57-09C7CDD4D6F8}"/>
              </a:ext>
            </a:extLst>
          </p:cNvPr>
          <p:cNvPicPr>
            <a:picLocks noChangeAspect="1"/>
          </p:cNvPicPr>
          <p:nvPr/>
        </p:nvPicPr>
        <p:blipFill>
          <a:blip r:embed="rId3"/>
          <a:stretch>
            <a:fillRect/>
          </a:stretch>
        </p:blipFill>
        <p:spPr>
          <a:xfrm>
            <a:off x="0" y="382323"/>
            <a:ext cx="12192000" cy="6093353"/>
          </a:xfrm>
          <a:prstGeom prst="rect">
            <a:avLst/>
          </a:prstGeom>
        </p:spPr>
      </p:pic>
    </p:spTree>
    <p:extLst>
      <p:ext uri="{BB962C8B-B14F-4D97-AF65-F5344CB8AC3E}">
        <p14:creationId xmlns:p14="http://schemas.microsoft.com/office/powerpoint/2010/main" val="28653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Lab Homework</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sz="1600"/>
              <a:t>For the next 2 weeks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267608"/>
            <a:ext cx="7317105" cy="477856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fontAlgn="base">
              <a:buNone/>
            </a:pPr>
            <a:r>
              <a:rPr lang="en-US"/>
              <a:t>Work on Linux skills</a:t>
            </a:r>
          </a:p>
        </p:txBody>
      </p:sp>
    </p:spTree>
    <p:extLst>
      <p:ext uri="{BB962C8B-B14F-4D97-AF65-F5344CB8AC3E}">
        <p14:creationId xmlns:p14="http://schemas.microsoft.com/office/powerpoint/2010/main" val="286137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The new Application Platform</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a:t>What are we seeing in our customers as Infrastructure folks?</a:t>
            </a:r>
          </a:p>
          <a:p>
            <a:r>
              <a:rPr lang="en-US"/>
              <a:t>What is driving this change?</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553894"/>
            <a:ext cx="7317105" cy="4322783"/>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a:buFont typeface="Arial" panose="020B0604020202020204" pitchFamily="34" charset="0"/>
              <a:buChar char="•"/>
            </a:pPr>
            <a:r>
              <a:rPr lang="en-US"/>
              <a:t>Customers are trying to reduce legacy Application licensing costs (i.e. Oracle)</a:t>
            </a:r>
          </a:p>
          <a:p>
            <a:pPr marL="342900" indent="-342900">
              <a:buFont typeface="Arial" panose="020B0604020202020204" pitchFamily="34" charset="0"/>
              <a:buChar char="•"/>
            </a:pPr>
            <a:r>
              <a:rPr lang="en-US"/>
              <a:t>Business requires faster (agile) development of new applications – deliver new functionality in weeks, not months or years</a:t>
            </a:r>
          </a:p>
          <a:p>
            <a:pPr marL="342900" indent="-342900">
              <a:buFont typeface="Arial" panose="020B0604020202020204" pitchFamily="34" charset="0"/>
              <a:buChar char="•"/>
            </a:pPr>
            <a:r>
              <a:rPr lang="en-US"/>
              <a:t>The traditional Infrastructure groups we deal with are not keeping up with demands</a:t>
            </a:r>
          </a:p>
          <a:p>
            <a:pPr marL="342900" indent="-342900">
              <a:buFont typeface="Arial" panose="020B0604020202020204" pitchFamily="34" charset="0"/>
              <a:buChar char="•"/>
            </a:pPr>
            <a:r>
              <a:rPr lang="en-US"/>
              <a:t>Developers are sidestepping Infra and going straight to cloud provider – most times with terrible consequences – </a:t>
            </a:r>
            <a:r>
              <a:rPr lang="en-US">
                <a:solidFill>
                  <a:srgbClr val="FF0000"/>
                </a:solidFill>
              </a:rPr>
              <a:t>and still not getting what they need!</a:t>
            </a:r>
          </a:p>
        </p:txBody>
      </p:sp>
    </p:spTree>
    <p:extLst>
      <p:ext uri="{BB962C8B-B14F-4D97-AF65-F5344CB8AC3E}">
        <p14:creationId xmlns:p14="http://schemas.microsoft.com/office/powerpoint/2010/main" val="236729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Cloud Native Applications</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a:t>A Definition</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4B848496-5085-D348-9AC8-C77B3D8C01C0}"/>
              </a:ext>
            </a:extLst>
          </p:cNvPr>
          <p:cNvSpPr/>
          <p:nvPr/>
        </p:nvSpPr>
        <p:spPr>
          <a:xfrm>
            <a:off x="579960" y="1423845"/>
            <a:ext cx="7808136" cy="3693319"/>
          </a:xfrm>
          <a:prstGeom prst="rect">
            <a:avLst/>
          </a:prstGeom>
        </p:spPr>
        <p:txBody>
          <a:bodyPr wrap="square">
            <a:spAutoFit/>
          </a:bodyPr>
          <a:lstStyle/>
          <a:p>
            <a:r>
              <a:rPr lang="en-US"/>
              <a:t>The Cloud Native Computing Foundation, a project of The Linux Foundation, defines cloud-native applications as follows:</a:t>
            </a:r>
          </a:p>
          <a:p>
            <a:endParaRPr lang="en-US"/>
          </a:p>
          <a:p>
            <a:pPr marL="285750" indent="-285750">
              <a:buFont typeface="Wingdings" pitchFamily="2" charset="2"/>
              <a:buChar char="§"/>
            </a:pPr>
            <a:r>
              <a:rPr lang="en-US"/>
              <a:t>Containerized---Each part (applications, processes, etc.) is packaged in its own container. This facilitates reproducibility, transparency, and resource isolation.</a:t>
            </a:r>
          </a:p>
          <a:p>
            <a:endParaRPr lang="en-US"/>
          </a:p>
          <a:p>
            <a:pPr marL="285750" indent="-285750">
              <a:buFont typeface="Wingdings" pitchFamily="2" charset="2"/>
              <a:buChar char="§"/>
            </a:pPr>
            <a:r>
              <a:rPr lang="en-US"/>
              <a:t>Dynamically orchestrated---Containers are actively scheduled and managed to optimize resource utilization.</a:t>
            </a:r>
          </a:p>
          <a:p>
            <a:endParaRPr lang="en-US"/>
          </a:p>
          <a:p>
            <a:pPr marL="285750" indent="-285750">
              <a:buFont typeface="Wingdings" pitchFamily="2" charset="2"/>
              <a:buChar char="§"/>
            </a:pPr>
            <a:r>
              <a:rPr lang="en-US"/>
              <a:t>Microservices oriented---Applications are segmented into microservices. This segmentation significantly increases the overall agility and maintainability of applications.</a:t>
            </a:r>
          </a:p>
        </p:txBody>
      </p:sp>
    </p:spTree>
    <p:extLst>
      <p:ext uri="{BB962C8B-B14F-4D97-AF65-F5344CB8AC3E}">
        <p14:creationId xmlns:p14="http://schemas.microsoft.com/office/powerpoint/2010/main" val="203214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Characteristics of Cloud Native Application Architectures</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p:txBody>
          <a:bodyPr/>
          <a:lstStyle/>
          <a:p>
            <a:r>
              <a:rPr lang="en-US"/>
              <a:t>These characteristics are paraphrased from </a:t>
            </a:r>
            <a:r>
              <a:rPr lang="en-US">
                <a:hlinkClick r:id="rId3"/>
              </a:rPr>
              <a:t>Migrating to Cloud-Native Application Architectures</a:t>
            </a:r>
            <a:r>
              <a:rPr lang="en-US"/>
              <a:t>.</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4B848496-5085-D348-9AC8-C77B3D8C01C0}"/>
              </a:ext>
            </a:extLst>
          </p:cNvPr>
          <p:cNvSpPr/>
          <p:nvPr/>
        </p:nvSpPr>
        <p:spPr>
          <a:xfrm>
            <a:off x="494616" y="1720839"/>
            <a:ext cx="8503080" cy="3693319"/>
          </a:xfrm>
          <a:prstGeom prst="rect">
            <a:avLst/>
          </a:prstGeom>
        </p:spPr>
        <p:txBody>
          <a:bodyPr wrap="square">
            <a:spAutoFit/>
          </a:bodyPr>
          <a:lstStyle/>
          <a:p>
            <a:pPr marL="285750" indent="-285750">
              <a:buFont typeface="Arial" panose="020B0604020202020204" pitchFamily="34" charset="0"/>
              <a:buChar char="•"/>
            </a:pPr>
            <a:r>
              <a:rPr lang="en-US"/>
              <a:t>twelve-factor apps. The formula for building twelve-factor apps is a set of patterns that optimize application design for speed, safety, and scale. </a:t>
            </a:r>
          </a:p>
          <a:p>
            <a:endParaRPr lang="en-US"/>
          </a:p>
          <a:p>
            <a:pPr marL="285750" indent="-285750">
              <a:buFont typeface="Arial" panose="020B0604020202020204" pitchFamily="34" charset="0"/>
              <a:buChar char="•"/>
            </a:pPr>
            <a:r>
              <a:rPr lang="en-US"/>
              <a:t>Self-service agile infrastructure. Cloud platforms that enable development teams to operate at an application and service abstraction level, providing infrastructure-level speed, safety, and scale. </a:t>
            </a:r>
          </a:p>
          <a:p>
            <a:endParaRPr lang="en-US"/>
          </a:p>
          <a:p>
            <a:pPr marL="285750" indent="-285750">
              <a:buFont typeface="Arial" panose="020B0604020202020204" pitchFamily="34" charset="0"/>
              <a:buChar char="•"/>
            </a:pPr>
            <a:r>
              <a:rPr lang="en-US"/>
              <a:t>API-based collaboration. An architecture pattern that defines service-to-service interaction as automatically verifiable contracts, enabling speed and safety through simplified integration work. </a:t>
            </a:r>
          </a:p>
          <a:p>
            <a:endParaRPr lang="en-US"/>
          </a:p>
          <a:p>
            <a:pPr marL="285750" indent="-285750">
              <a:buFont typeface="Arial" panose="020B0604020202020204" pitchFamily="34" charset="0"/>
              <a:buChar char="•"/>
            </a:pPr>
            <a:r>
              <a:rPr lang="en-US"/>
              <a:t>Antifragility. Improving the robustness of systems to deliver speed and scale.</a:t>
            </a:r>
          </a:p>
        </p:txBody>
      </p:sp>
    </p:spTree>
    <p:extLst>
      <p:ext uri="{BB962C8B-B14F-4D97-AF65-F5344CB8AC3E}">
        <p14:creationId xmlns:p14="http://schemas.microsoft.com/office/powerpoint/2010/main" val="6821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Twelve Factor Apps (</a:t>
            </a:r>
            <a:r>
              <a:rPr lang="en-US">
                <a:hlinkClick r:id="rId3"/>
              </a:rPr>
              <a:t>https://12factor.net</a:t>
            </a:r>
            <a:r>
              <a:rPr lang="en-US"/>
              <a:t>) </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AD0E55BE-658C-1940-A0C8-4848351D7277}"/>
              </a:ext>
            </a:extLst>
          </p:cNvPr>
          <p:cNvSpPr/>
          <p:nvPr/>
        </p:nvSpPr>
        <p:spPr>
          <a:xfrm>
            <a:off x="579960" y="793751"/>
            <a:ext cx="6125640" cy="5262979"/>
          </a:xfrm>
          <a:prstGeom prst="rect">
            <a:avLst/>
          </a:prstGeom>
        </p:spPr>
        <p:txBody>
          <a:bodyPr wrap="square">
            <a:spAutoFit/>
          </a:bodyPr>
          <a:lstStyle/>
          <a:p>
            <a:r>
              <a:rPr lang="en-US" sz="1400" b="1">
                <a:hlinkClick r:id="rId4"/>
              </a:rPr>
              <a:t>I. Codebase</a:t>
            </a:r>
            <a:endParaRPr lang="en-US" sz="1400" b="1"/>
          </a:p>
          <a:p>
            <a:r>
              <a:rPr lang="en-US" sz="1400" b="1"/>
              <a:t>One codebase tracked in revision control, many deploys</a:t>
            </a:r>
          </a:p>
          <a:p>
            <a:r>
              <a:rPr lang="en-US" sz="1400" b="1">
                <a:hlinkClick r:id="rId5"/>
              </a:rPr>
              <a:t>II. Dependencies</a:t>
            </a:r>
            <a:endParaRPr lang="en-US" sz="1400" b="1"/>
          </a:p>
          <a:p>
            <a:r>
              <a:rPr lang="en-US" sz="1400" b="1"/>
              <a:t>Explicitly declare and isolate dependencies</a:t>
            </a:r>
          </a:p>
          <a:p>
            <a:r>
              <a:rPr lang="en-US" sz="1400" b="1">
                <a:hlinkClick r:id="rId6"/>
              </a:rPr>
              <a:t>III. Config</a:t>
            </a:r>
            <a:endParaRPr lang="en-US" sz="1400" b="1"/>
          </a:p>
          <a:p>
            <a:r>
              <a:rPr lang="en-US" sz="1400" b="1"/>
              <a:t>Store config in the environment</a:t>
            </a:r>
          </a:p>
          <a:p>
            <a:r>
              <a:rPr lang="en-US" sz="1400" b="1">
                <a:hlinkClick r:id="rId7"/>
              </a:rPr>
              <a:t>IV. Backing services</a:t>
            </a:r>
            <a:endParaRPr lang="en-US" sz="1400" b="1"/>
          </a:p>
          <a:p>
            <a:r>
              <a:rPr lang="en-US" sz="1400" b="1"/>
              <a:t>Treat backing services as attached resources</a:t>
            </a:r>
          </a:p>
          <a:p>
            <a:r>
              <a:rPr lang="en-US" sz="1400" b="1">
                <a:hlinkClick r:id="rId8"/>
              </a:rPr>
              <a:t>V. Build, release, run</a:t>
            </a:r>
            <a:endParaRPr lang="en-US" sz="1400" b="1"/>
          </a:p>
          <a:p>
            <a:r>
              <a:rPr lang="en-US" sz="1400" b="1"/>
              <a:t>Strictly separate build and run stages</a:t>
            </a:r>
          </a:p>
          <a:p>
            <a:r>
              <a:rPr lang="en-US" sz="1400" b="1">
                <a:hlinkClick r:id="rId9"/>
              </a:rPr>
              <a:t>VI. Processes</a:t>
            </a:r>
            <a:endParaRPr lang="en-US" sz="1400" b="1"/>
          </a:p>
          <a:p>
            <a:r>
              <a:rPr lang="en-US" sz="1400" b="1"/>
              <a:t>Execute the app as one or more stateless processes</a:t>
            </a:r>
          </a:p>
          <a:p>
            <a:r>
              <a:rPr lang="en-US" sz="1400" b="1">
                <a:hlinkClick r:id="rId10"/>
              </a:rPr>
              <a:t>VII. Port binding</a:t>
            </a:r>
            <a:endParaRPr lang="en-US" sz="1400" b="1"/>
          </a:p>
          <a:p>
            <a:r>
              <a:rPr lang="en-US" sz="1400" b="1"/>
              <a:t>Export services via port binding</a:t>
            </a:r>
          </a:p>
          <a:p>
            <a:r>
              <a:rPr lang="en-US" sz="1400" b="1">
                <a:hlinkClick r:id="rId11"/>
              </a:rPr>
              <a:t>VIII. Concurrency</a:t>
            </a:r>
            <a:endParaRPr lang="en-US" sz="1400" b="1"/>
          </a:p>
          <a:p>
            <a:r>
              <a:rPr lang="en-US" sz="1400" b="1"/>
              <a:t>Scale out via the process model</a:t>
            </a:r>
          </a:p>
          <a:p>
            <a:r>
              <a:rPr lang="en-US" sz="1400" b="1">
                <a:hlinkClick r:id="rId12"/>
              </a:rPr>
              <a:t>IX. Disposability</a:t>
            </a:r>
            <a:endParaRPr lang="en-US" sz="1400" b="1"/>
          </a:p>
          <a:p>
            <a:r>
              <a:rPr lang="en-US" sz="1400" b="1"/>
              <a:t>Maximize robustness with fast startup and graceful shutdown</a:t>
            </a:r>
          </a:p>
          <a:p>
            <a:r>
              <a:rPr lang="en-US" sz="1400" b="1">
                <a:hlinkClick r:id="rId13"/>
              </a:rPr>
              <a:t>X. Dev/prod parity</a:t>
            </a:r>
            <a:endParaRPr lang="en-US" sz="1400" b="1"/>
          </a:p>
          <a:p>
            <a:r>
              <a:rPr lang="en-US" sz="1400" b="1"/>
              <a:t>Keep development, staging, and production as similar as possible</a:t>
            </a:r>
          </a:p>
          <a:p>
            <a:r>
              <a:rPr lang="en-US" sz="1400" b="1">
                <a:hlinkClick r:id="rId14"/>
              </a:rPr>
              <a:t>XI. Logs</a:t>
            </a:r>
            <a:endParaRPr lang="en-US" sz="1400" b="1"/>
          </a:p>
          <a:p>
            <a:r>
              <a:rPr lang="en-US" sz="1400" b="1"/>
              <a:t>Treat logs as event streams</a:t>
            </a:r>
          </a:p>
          <a:p>
            <a:r>
              <a:rPr lang="en-US" sz="1400" b="1">
                <a:hlinkClick r:id="rId15"/>
              </a:rPr>
              <a:t>XII. Admin processes</a:t>
            </a:r>
            <a:endParaRPr lang="en-US" sz="1400" b="1"/>
          </a:p>
          <a:p>
            <a:r>
              <a:rPr lang="en-US" sz="1400" b="1"/>
              <a:t>Run admin/management tasks as one-off processes</a:t>
            </a:r>
          </a:p>
        </p:txBody>
      </p:sp>
    </p:spTree>
    <p:extLst>
      <p:ext uri="{BB962C8B-B14F-4D97-AF65-F5344CB8AC3E}">
        <p14:creationId xmlns:p14="http://schemas.microsoft.com/office/powerpoint/2010/main" val="143058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a:extLst>
              <a:ext uri="{FF2B5EF4-FFF2-40B4-BE49-F238E27FC236}">
                <a16:creationId xmlns:a16="http://schemas.microsoft.com/office/drawing/2014/main" id="{3AF178F3-A89D-6D48-87D5-F70510341BE6}"/>
              </a:ext>
            </a:extLst>
          </p:cNvPr>
          <p:cNvSpPr/>
          <p:nvPr/>
        </p:nvSpPr>
        <p:spPr>
          <a:xfrm>
            <a:off x="9299996" y="1683846"/>
            <a:ext cx="2057400" cy="1363657"/>
          </a:xfrm>
          <a:prstGeom prst="cloud">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a:p>
            <a:pPr algn="ctr">
              <a:spcAft>
                <a:spcPts val="600"/>
              </a:spcAft>
            </a:pPr>
            <a:endParaRPr lang="en-US" sz="1200">
              <a:solidFill>
                <a:schemeClr val="bg1"/>
              </a:solidFill>
            </a:endParaRPr>
          </a:p>
          <a:p>
            <a:pPr algn="ctr">
              <a:spcAft>
                <a:spcPts val="600"/>
              </a:spcAft>
            </a:pPr>
            <a:r>
              <a:rPr lang="en-US" sz="1400" b="1">
                <a:solidFill>
                  <a:schemeClr val="bg2">
                    <a:lumMod val="25000"/>
                  </a:schemeClr>
                </a:solidFill>
              </a:rPr>
              <a:t>DevOps</a:t>
            </a:r>
          </a:p>
        </p:txBody>
      </p:sp>
      <p:sp>
        <p:nvSpPr>
          <p:cNvPr id="4" name="Title 3">
            <a:extLst>
              <a:ext uri="{FF2B5EF4-FFF2-40B4-BE49-F238E27FC236}">
                <a16:creationId xmlns:a16="http://schemas.microsoft.com/office/drawing/2014/main" id="{6400ECC9-3794-2F46-83FA-BFC58C133024}"/>
              </a:ext>
            </a:extLst>
          </p:cNvPr>
          <p:cNvSpPr txBox="1">
            <a:spLocks/>
          </p:cNvSpPr>
          <p:nvPr/>
        </p:nvSpPr>
        <p:spPr>
          <a:xfrm>
            <a:off x="1588" y="0"/>
            <a:ext cx="11001004" cy="381000"/>
          </a:xfrm>
          <a:prstGeom prst="rect">
            <a:avLst/>
          </a:prstGeom>
        </p:spPr>
        <p:txBody>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US"/>
              <a:t>What are the Developers Doing?</a:t>
            </a:r>
          </a:p>
        </p:txBody>
      </p:sp>
      <p:sp>
        <p:nvSpPr>
          <p:cNvPr id="6" name="Rectangle 5">
            <a:extLst>
              <a:ext uri="{FF2B5EF4-FFF2-40B4-BE49-F238E27FC236}">
                <a16:creationId xmlns:a16="http://schemas.microsoft.com/office/drawing/2014/main" id="{8EC81355-11BA-EA4D-B776-06CF89DA7799}"/>
              </a:ext>
            </a:extLst>
          </p:cNvPr>
          <p:cNvSpPr/>
          <p:nvPr/>
        </p:nvSpPr>
        <p:spPr>
          <a:xfrm>
            <a:off x="228600" y="698090"/>
            <a:ext cx="2971800" cy="6096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Servers</a:t>
            </a:r>
          </a:p>
          <a:p>
            <a:pPr algn="ctr">
              <a:spcAft>
                <a:spcPts val="600"/>
              </a:spcAft>
            </a:pPr>
            <a:r>
              <a:rPr lang="en-US" sz="800">
                <a:solidFill>
                  <a:schemeClr val="bg1"/>
                </a:solidFill>
              </a:rPr>
              <a:t>Physical – Virtual – Cloud - Containers</a:t>
            </a:r>
            <a:br>
              <a:rPr lang="en-US" sz="800">
                <a:solidFill>
                  <a:schemeClr val="bg1"/>
                </a:solidFill>
              </a:rPr>
            </a:br>
            <a:r>
              <a:rPr lang="en-US" sz="800">
                <a:solidFill>
                  <a:schemeClr val="bg1"/>
                </a:solidFill>
              </a:rPr>
              <a:t>Build-It – Converged – Hyper-Converged – Composable</a:t>
            </a:r>
          </a:p>
        </p:txBody>
      </p:sp>
      <p:sp>
        <p:nvSpPr>
          <p:cNvPr id="7" name="Rectangle 6">
            <a:extLst>
              <a:ext uri="{FF2B5EF4-FFF2-40B4-BE49-F238E27FC236}">
                <a16:creationId xmlns:a16="http://schemas.microsoft.com/office/drawing/2014/main" id="{9CE17B98-4B6A-5748-BFF7-C92013C43C70}"/>
              </a:ext>
            </a:extLst>
          </p:cNvPr>
          <p:cNvSpPr/>
          <p:nvPr/>
        </p:nvSpPr>
        <p:spPr>
          <a:xfrm>
            <a:off x="228600" y="1725752"/>
            <a:ext cx="2971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Applications</a:t>
            </a:r>
          </a:p>
          <a:p>
            <a:pPr algn="ctr">
              <a:spcAft>
                <a:spcPts val="600"/>
              </a:spcAft>
            </a:pPr>
            <a:r>
              <a:rPr lang="en-US" sz="700">
                <a:solidFill>
                  <a:schemeClr val="bg1"/>
                </a:solidFill>
              </a:rPr>
              <a:t>Standalone – Web-based – Enterprise – Cloud Native</a:t>
            </a:r>
          </a:p>
        </p:txBody>
      </p:sp>
      <p:sp>
        <p:nvSpPr>
          <p:cNvPr id="11" name="Rectangle 10">
            <a:extLst>
              <a:ext uri="{FF2B5EF4-FFF2-40B4-BE49-F238E27FC236}">
                <a16:creationId xmlns:a16="http://schemas.microsoft.com/office/drawing/2014/main" id="{3AD5B344-D737-554D-AC2D-45E65D476FA1}"/>
              </a:ext>
            </a:extLst>
          </p:cNvPr>
          <p:cNvSpPr/>
          <p:nvPr/>
        </p:nvSpPr>
        <p:spPr>
          <a:xfrm>
            <a:off x="228600" y="3784054"/>
            <a:ext cx="2971798"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Environments</a:t>
            </a:r>
          </a:p>
          <a:p>
            <a:pPr algn="ctr">
              <a:spcAft>
                <a:spcPts val="600"/>
              </a:spcAft>
            </a:pPr>
            <a:r>
              <a:rPr lang="en-US" sz="800">
                <a:solidFill>
                  <a:schemeClr val="bg1"/>
                </a:solidFill>
              </a:rPr>
              <a:t>Dev – QA – IAT – Prod</a:t>
            </a:r>
          </a:p>
        </p:txBody>
      </p:sp>
      <p:sp>
        <p:nvSpPr>
          <p:cNvPr id="14" name="Rectangle 13">
            <a:extLst>
              <a:ext uri="{FF2B5EF4-FFF2-40B4-BE49-F238E27FC236}">
                <a16:creationId xmlns:a16="http://schemas.microsoft.com/office/drawing/2014/main" id="{5461BB1D-2C4E-0040-8634-91A456C4C415}"/>
              </a:ext>
            </a:extLst>
          </p:cNvPr>
          <p:cNvSpPr/>
          <p:nvPr/>
        </p:nvSpPr>
        <p:spPr>
          <a:xfrm>
            <a:off x="228600" y="4768942"/>
            <a:ext cx="2971798" cy="6096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Roles</a:t>
            </a:r>
          </a:p>
          <a:p>
            <a:pPr algn="ctr">
              <a:spcAft>
                <a:spcPts val="600"/>
              </a:spcAft>
            </a:pPr>
            <a:r>
              <a:rPr lang="en-US" sz="800">
                <a:solidFill>
                  <a:schemeClr val="bg1"/>
                </a:solidFill>
              </a:rPr>
              <a:t>Developers – Security – Operators</a:t>
            </a:r>
          </a:p>
        </p:txBody>
      </p:sp>
      <p:sp>
        <p:nvSpPr>
          <p:cNvPr id="19" name="Rectangle 18">
            <a:extLst>
              <a:ext uri="{FF2B5EF4-FFF2-40B4-BE49-F238E27FC236}">
                <a16:creationId xmlns:a16="http://schemas.microsoft.com/office/drawing/2014/main" id="{0D084842-5939-3248-BF2E-4DB25F17FF23}"/>
              </a:ext>
            </a:extLst>
          </p:cNvPr>
          <p:cNvSpPr/>
          <p:nvPr/>
        </p:nvSpPr>
        <p:spPr>
          <a:xfrm>
            <a:off x="3550619" y="698090"/>
            <a:ext cx="2971798" cy="6096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Application Architecture</a:t>
            </a:r>
          </a:p>
          <a:p>
            <a:pPr algn="ctr">
              <a:spcAft>
                <a:spcPts val="600"/>
              </a:spcAft>
            </a:pPr>
            <a:r>
              <a:rPr lang="en-US" sz="800">
                <a:solidFill>
                  <a:schemeClr val="bg1"/>
                </a:solidFill>
              </a:rPr>
              <a:t>Monolithic – N-Tier – Microservices</a:t>
            </a:r>
          </a:p>
        </p:txBody>
      </p:sp>
      <p:grpSp>
        <p:nvGrpSpPr>
          <p:cNvPr id="3" name="Group 2">
            <a:extLst>
              <a:ext uri="{FF2B5EF4-FFF2-40B4-BE49-F238E27FC236}">
                <a16:creationId xmlns:a16="http://schemas.microsoft.com/office/drawing/2014/main" id="{34CB4014-4BDF-7447-AD95-41C4038764DF}"/>
              </a:ext>
            </a:extLst>
          </p:cNvPr>
          <p:cNvGrpSpPr/>
          <p:nvPr/>
        </p:nvGrpSpPr>
        <p:grpSpPr>
          <a:xfrm>
            <a:off x="228600" y="2335353"/>
            <a:ext cx="2971800" cy="1026989"/>
            <a:chOff x="227012" y="2467896"/>
            <a:chExt cx="2971800" cy="1026989"/>
          </a:xfrm>
        </p:grpSpPr>
        <p:sp>
          <p:nvSpPr>
            <p:cNvPr id="27" name="Rectangle 26">
              <a:extLst>
                <a:ext uri="{FF2B5EF4-FFF2-40B4-BE49-F238E27FC236}">
                  <a16:creationId xmlns:a16="http://schemas.microsoft.com/office/drawing/2014/main" id="{909360A5-5FCD-9C40-AEDB-F1B3D6E15A24}"/>
                </a:ext>
              </a:extLst>
            </p:cNvPr>
            <p:cNvSpPr/>
            <p:nvPr/>
          </p:nvSpPr>
          <p:spPr>
            <a:xfrm>
              <a:off x="227012" y="2467897"/>
              <a:ext cx="2971800" cy="1017118"/>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p:txBody>
        </p:sp>
        <p:sp>
          <p:nvSpPr>
            <p:cNvPr id="28" name="Rectangle 27">
              <a:extLst>
                <a:ext uri="{FF2B5EF4-FFF2-40B4-BE49-F238E27FC236}">
                  <a16:creationId xmlns:a16="http://schemas.microsoft.com/office/drawing/2014/main" id="{2068D6CC-F4CA-A541-B6EB-08EE467C65CA}"/>
                </a:ext>
              </a:extLst>
            </p:cNvPr>
            <p:cNvSpPr/>
            <p:nvPr/>
          </p:nvSpPr>
          <p:spPr>
            <a:xfrm>
              <a:off x="227012" y="2467896"/>
              <a:ext cx="2971799" cy="246221"/>
            </a:xfrm>
            <a:prstGeom prst="rect">
              <a:avLst/>
            </a:prstGeom>
            <a:ln>
              <a:solidFill>
                <a:schemeClr val="tx1">
                  <a:lumMod val="40000"/>
                  <a:lumOff val="60000"/>
                </a:schemeClr>
              </a:solidFill>
            </a:ln>
          </p:spPr>
          <p:txBody>
            <a:bodyPr wrap="square">
              <a:spAutoFit/>
            </a:bodyPr>
            <a:lstStyle/>
            <a:p>
              <a:pPr algn="ctr"/>
              <a:r>
                <a:rPr lang="en-US" sz="1000" b="1" kern="0">
                  <a:solidFill>
                    <a:schemeClr val="bg1">
                      <a:lumMod val="85000"/>
                    </a:schemeClr>
                  </a:solidFill>
                  <a:cs typeface="Arial"/>
                  <a:sym typeface="Arial"/>
                </a:rPr>
                <a:t>User Interface</a:t>
              </a:r>
            </a:p>
          </p:txBody>
        </p:sp>
        <p:sp>
          <p:nvSpPr>
            <p:cNvPr id="29" name="Rectangle 28">
              <a:extLst>
                <a:ext uri="{FF2B5EF4-FFF2-40B4-BE49-F238E27FC236}">
                  <a16:creationId xmlns:a16="http://schemas.microsoft.com/office/drawing/2014/main" id="{AACFD19E-B3F1-CC47-AF7F-DCB3E407D8B8}"/>
                </a:ext>
              </a:extLst>
            </p:cNvPr>
            <p:cNvSpPr/>
            <p:nvPr/>
          </p:nvSpPr>
          <p:spPr>
            <a:xfrm>
              <a:off x="227013" y="2858280"/>
              <a:ext cx="2971798" cy="246221"/>
            </a:xfrm>
            <a:prstGeom prst="rect">
              <a:avLst/>
            </a:prstGeom>
            <a:ln>
              <a:noFill/>
            </a:ln>
          </p:spPr>
          <p:txBody>
            <a:bodyPr wrap="square">
              <a:spAutoFit/>
            </a:bodyPr>
            <a:lstStyle/>
            <a:p>
              <a:pPr algn="ctr"/>
              <a:r>
                <a:rPr lang="en-US" sz="1000" b="1" kern="0">
                  <a:solidFill>
                    <a:schemeClr val="bg1">
                      <a:lumMod val="85000"/>
                    </a:schemeClr>
                  </a:solidFill>
                  <a:cs typeface="Arial"/>
                  <a:sym typeface="Arial"/>
                </a:rPr>
                <a:t>Business Layer</a:t>
              </a:r>
            </a:p>
          </p:txBody>
        </p:sp>
        <p:sp>
          <p:nvSpPr>
            <p:cNvPr id="30" name="Rectangle 29">
              <a:extLst>
                <a:ext uri="{FF2B5EF4-FFF2-40B4-BE49-F238E27FC236}">
                  <a16:creationId xmlns:a16="http://schemas.microsoft.com/office/drawing/2014/main" id="{F5DDAB67-E564-3A40-91A0-568D3D92EB52}"/>
                </a:ext>
              </a:extLst>
            </p:cNvPr>
            <p:cNvSpPr/>
            <p:nvPr/>
          </p:nvSpPr>
          <p:spPr>
            <a:xfrm>
              <a:off x="227012" y="3248664"/>
              <a:ext cx="2971798" cy="246221"/>
            </a:xfrm>
            <a:prstGeom prst="rect">
              <a:avLst/>
            </a:prstGeom>
            <a:ln>
              <a:solidFill>
                <a:schemeClr val="tx1">
                  <a:lumMod val="40000"/>
                  <a:lumOff val="60000"/>
                </a:schemeClr>
              </a:solidFill>
            </a:ln>
          </p:spPr>
          <p:txBody>
            <a:bodyPr wrap="square">
              <a:spAutoFit/>
            </a:bodyPr>
            <a:lstStyle/>
            <a:p>
              <a:pPr algn="ctr"/>
              <a:r>
                <a:rPr lang="en-US" sz="1000" b="1" kern="0">
                  <a:solidFill>
                    <a:schemeClr val="bg1">
                      <a:lumMod val="85000"/>
                    </a:schemeClr>
                  </a:solidFill>
                  <a:cs typeface="Arial"/>
                  <a:sym typeface="Arial"/>
                </a:rPr>
                <a:t>Database</a:t>
              </a:r>
            </a:p>
          </p:txBody>
        </p:sp>
      </p:grpSp>
      <p:grpSp>
        <p:nvGrpSpPr>
          <p:cNvPr id="31" name="Group 30">
            <a:extLst>
              <a:ext uri="{FF2B5EF4-FFF2-40B4-BE49-F238E27FC236}">
                <a16:creationId xmlns:a16="http://schemas.microsoft.com/office/drawing/2014/main" id="{A8AACA90-FCBC-2C44-ABB1-765F5874DB05}"/>
              </a:ext>
            </a:extLst>
          </p:cNvPr>
          <p:cNvGrpSpPr/>
          <p:nvPr/>
        </p:nvGrpSpPr>
        <p:grpSpPr>
          <a:xfrm>
            <a:off x="3543134" y="3344776"/>
            <a:ext cx="2979282" cy="2033766"/>
            <a:chOff x="5805901" y="459165"/>
            <a:chExt cx="2971800" cy="2033766"/>
          </a:xfrm>
        </p:grpSpPr>
        <p:sp>
          <p:nvSpPr>
            <p:cNvPr id="32" name="Rectangle 31">
              <a:extLst>
                <a:ext uri="{FF2B5EF4-FFF2-40B4-BE49-F238E27FC236}">
                  <a16:creationId xmlns:a16="http://schemas.microsoft.com/office/drawing/2014/main" id="{AA04740E-1B2C-8B4F-A307-4F3A33F51FE5}"/>
                </a:ext>
              </a:extLst>
            </p:cNvPr>
            <p:cNvSpPr/>
            <p:nvPr/>
          </p:nvSpPr>
          <p:spPr>
            <a:xfrm>
              <a:off x="5805901" y="464627"/>
              <a:ext cx="2971800" cy="202830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p:txBody>
        </p:sp>
        <p:sp>
          <p:nvSpPr>
            <p:cNvPr id="33" name="Rectangle 32">
              <a:extLst>
                <a:ext uri="{FF2B5EF4-FFF2-40B4-BE49-F238E27FC236}">
                  <a16:creationId xmlns:a16="http://schemas.microsoft.com/office/drawing/2014/main" id="{38FF2906-5693-B249-AFF9-899DE20AA6EC}"/>
                </a:ext>
              </a:extLst>
            </p:cNvPr>
            <p:cNvSpPr/>
            <p:nvPr/>
          </p:nvSpPr>
          <p:spPr>
            <a:xfrm>
              <a:off x="5878101" y="755728"/>
              <a:ext cx="870817" cy="5378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r>
                <a:rPr lang="en-US" sz="800">
                  <a:solidFill>
                    <a:schemeClr val="tx2">
                      <a:lumMod val="50000"/>
                    </a:schemeClr>
                  </a:solidFill>
                </a:rPr>
                <a:t>User Interface</a:t>
              </a:r>
              <a:br>
                <a:rPr lang="en-US" sz="800">
                  <a:solidFill>
                    <a:schemeClr val="tx2">
                      <a:lumMod val="50000"/>
                    </a:schemeClr>
                  </a:solidFill>
                </a:rPr>
              </a:br>
              <a:r>
                <a:rPr lang="en-US" sz="800">
                  <a:solidFill>
                    <a:schemeClr val="tx2">
                      <a:lumMod val="50000"/>
                    </a:schemeClr>
                  </a:solidFill>
                </a:rPr>
                <a:t>(Web)</a:t>
              </a: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p:txBody>
        </p:sp>
        <p:cxnSp>
          <p:nvCxnSpPr>
            <p:cNvPr id="34" name="Straight Connector 33">
              <a:extLst>
                <a:ext uri="{FF2B5EF4-FFF2-40B4-BE49-F238E27FC236}">
                  <a16:creationId xmlns:a16="http://schemas.microsoft.com/office/drawing/2014/main" id="{53A297D1-ABF0-2848-822A-C0248DAFF95E}"/>
                </a:ext>
              </a:extLst>
            </p:cNvPr>
            <p:cNvCxnSpPr>
              <a:cxnSpLocks/>
            </p:cNvCxnSpPr>
            <p:nvPr/>
          </p:nvCxnSpPr>
          <p:spPr bwMode="gray">
            <a:xfrm>
              <a:off x="6796506" y="464627"/>
              <a:ext cx="0" cy="2028304"/>
            </a:xfrm>
            <a:prstGeom prst="line">
              <a:avLst/>
            </a:prstGeom>
            <a:ln w="12700">
              <a:solidFill>
                <a:schemeClr val="accent2">
                  <a:lumMod val="40000"/>
                  <a:lumOff val="6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8DB9D1C-EB1C-C848-9169-1963A2DF7E2D}"/>
                </a:ext>
              </a:extLst>
            </p:cNvPr>
            <p:cNvCxnSpPr>
              <a:cxnSpLocks/>
            </p:cNvCxnSpPr>
            <p:nvPr/>
          </p:nvCxnSpPr>
          <p:spPr bwMode="gray">
            <a:xfrm>
              <a:off x="7787101" y="464627"/>
              <a:ext cx="0" cy="2028304"/>
            </a:xfrm>
            <a:prstGeom prst="line">
              <a:avLst/>
            </a:prstGeom>
            <a:ln w="12700">
              <a:solidFill>
                <a:schemeClr val="accent2">
                  <a:lumMod val="40000"/>
                  <a:lumOff val="6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FEDBBED-01D2-664D-805F-EC0522713704}"/>
                </a:ext>
              </a:extLst>
            </p:cNvPr>
            <p:cNvSpPr/>
            <p:nvPr/>
          </p:nvSpPr>
          <p:spPr>
            <a:xfrm>
              <a:off x="5931005" y="459165"/>
              <a:ext cx="762001" cy="215444"/>
            </a:xfrm>
            <a:prstGeom prst="rect">
              <a:avLst/>
            </a:prstGeom>
          </p:spPr>
          <p:txBody>
            <a:bodyPr wrap="square">
              <a:spAutoFit/>
            </a:bodyPr>
            <a:lstStyle/>
            <a:p>
              <a:pPr algn="ctr"/>
              <a:r>
                <a:rPr lang="en-US" sz="800" b="1" kern="0">
                  <a:solidFill>
                    <a:schemeClr val="bg1">
                      <a:lumMod val="85000"/>
                    </a:schemeClr>
                  </a:solidFill>
                  <a:cs typeface="Arial"/>
                  <a:sym typeface="Arial"/>
                </a:rPr>
                <a:t>Front-Tier</a:t>
              </a:r>
            </a:p>
          </p:txBody>
        </p:sp>
        <p:sp>
          <p:nvSpPr>
            <p:cNvPr id="37" name="Rectangle 36">
              <a:extLst>
                <a:ext uri="{FF2B5EF4-FFF2-40B4-BE49-F238E27FC236}">
                  <a16:creationId xmlns:a16="http://schemas.microsoft.com/office/drawing/2014/main" id="{D14024AE-6271-0B4F-A7B3-0E09B922321B}"/>
                </a:ext>
              </a:extLst>
            </p:cNvPr>
            <p:cNvSpPr/>
            <p:nvPr/>
          </p:nvSpPr>
          <p:spPr>
            <a:xfrm>
              <a:off x="6924665" y="476730"/>
              <a:ext cx="748360" cy="215444"/>
            </a:xfrm>
            <a:prstGeom prst="rect">
              <a:avLst/>
            </a:prstGeom>
          </p:spPr>
          <p:txBody>
            <a:bodyPr wrap="square">
              <a:spAutoFit/>
            </a:bodyPr>
            <a:lstStyle/>
            <a:p>
              <a:pPr algn="ctr"/>
              <a:r>
                <a:rPr lang="en-US" sz="800" b="1" kern="0">
                  <a:solidFill>
                    <a:schemeClr val="bg1">
                      <a:lumMod val="85000"/>
                    </a:schemeClr>
                  </a:solidFill>
                  <a:cs typeface="Arial"/>
                  <a:sym typeface="Arial"/>
                </a:rPr>
                <a:t>Middle-Tier</a:t>
              </a:r>
            </a:p>
          </p:txBody>
        </p:sp>
        <p:sp>
          <p:nvSpPr>
            <p:cNvPr id="38" name="Rectangle 37">
              <a:extLst>
                <a:ext uri="{FF2B5EF4-FFF2-40B4-BE49-F238E27FC236}">
                  <a16:creationId xmlns:a16="http://schemas.microsoft.com/office/drawing/2014/main" id="{6F05857C-CEB4-034B-9CE9-BC1510991907}"/>
                </a:ext>
              </a:extLst>
            </p:cNvPr>
            <p:cNvSpPr/>
            <p:nvPr/>
          </p:nvSpPr>
          <p:spPr>
            <a:xfrm>
              <a:off x="7852293" y="466859"/>
              <a:ext cx="907577" cy="215444"/>
            </a:xfrm>
            <a:prstGeom prst="rect">
              <a:avLst/>
            </a:prstGeom>
          </p:spPr>
          <p:txBody>
            <a:bodyPr wrap="square">
              <a:spAutoFit/>
            </a:bodyPr>
            <a:lstStyle/>
            <a:p>
              <a:pPr algn="ctr"/>
              <a:r>
                <a:rPr lang="en-US" sz="800" b="1" kern="0">
                  <a:solidFill>
                    <a:schemeClr val="bg1">
                      <a:lumMod val="85000"/>
                    </a:schemeClr>
                  </a:solidFill>
                  <a:cs typeface="Arial"/>
                  <a:sym typeface="Arial"/>
                </a:rPr>
                <a:t>Backend-Tier</a:t>
              </a:r>
            </a:p>
          </p:txBody>
        </p:sp>
        <p:sp>
          <p:nvSpPr>
            <p:cNvPr id="39" name="Rectangle 38">
              <a:extLst>
                <a:ext uri="{FF2B5EF4-FFF2-40B4-BE49-F238E27FC236}">
                  <a16:creationId xmlns:a16="http://schemas.microsoft.com/office/drawing/2014/main" id="{8CF21191-A2C8-1940-AB10-61310BFF0F3C}"/>
                </a:ext>
              </a:extLst>
            </p:cNvPr>
            <p:cNvSpPr/>
            <p:nvPr/>
          </p:nvSpPr>
          <p:spPr>
            <a:xfrm>
              <a:off x="7837926" y="755728"/>
              <a:ext cx="870817" cy="5378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r>
                <a:rPr lang="en-US" sz="800">
                  <a:solidFill>
                    <a:schemeClr val="tx2">
                      <a:lumMod val="50000"/>
                    </a:schemeClr>
                  </a:solidFill>
                </a:rPr>
                <a:t>Database</a:t>
              </a: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p:txBody>
        </p:sp>
        <p:grpSp>
          <p:nvGrpSpPr>
            <p:cNvPr id="40" name="Group 39">
              <a:extLst>
                <a:ext uri="{FF2B5EF4-FFF2-40B4-BE49-F238E27FC236}">
                  <a16:creationId xmlns:a16="http://schemas.microsoft.com/office/drawing/2014/main" id="{8C38F2EC-24A2-B645-9DDF-1B8A58F53119}"/>
                </a:ext>
              </a:extLst>
            </p:cNvPr>
            <p:cNvGrpSpPr/>
            <p:nvPr/>
          </p:nvGrpSpPr>
          <p:grpSpPr>
            <a:xfrm>
              <a:off x="6856391" y="693476"/>
              <a:ext cx="870819" cy="1702553"/>
              <a:chOff x="5977620" y="3592950"/>
              <a:chExt cx="870819" cy="1702553"/>
            </a:xfrm>
          </p:grpSpPr>
          <p:sp>
            <p:nvSpPr>
              <p:cNvPr id="41" name="Rectangle 40">
                <a:extLst>
                  <a:ext uri="{FF2B5EF4-FFF2-40B4-BE49-F238E27FC236}">
                    <a16:creationId xmlns:a16="http://schemas.microsoft.com/office/drawing/2014/main" id="{862E1030-6527-E04A-8EF1-17F2C82CE114}"/>
                  </a:ext>
                </a:extLst>
              </p:cNvPr>
              <p:cNvSpPr/>
              <p:nvPr/>
            </p:nvSpPr>
            <p:spPr>
              <a:xfrm>
                <a:off x="5977622" y="3592950"/>
                <a:ext cx="870817" cy="36560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r>
                  <a:rPr lang="en-US" sz="800">
                    <a:solidFill>
                      <a:schemeClr val="bg1"/>
                    </a:solidFill>
                  </a:rPr>
                  <a:t>login.war</a:t>
                </a:r>
              </a:p>
              <a:p>
                <a:pPr algn="ctr">
                  <a:spcAft>
                    <a:spcPts val="600"/>
                  </a:spcAft>
                </a:pPr>
                <a:r>
                  <a:rPr lang="en-US" sz="800">
                    <a:solidFill>
                      <a:schemeClr val="bg1"/>
                    </a:solidFill>
                  </a:rPr>
                  <a:t>tomcat - java</a:t>
                </a: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p:txBody>
          </p:sp>
          <p:sp>
            <p:nvSpPr>
              <p:cNvPr id="42" name="Rectangle 41">
                <a:extLst>
                  <a:ext uri="{FF2B5EF4-FFF2-40B4-BE49-F238E27FC236}">
                    <a16:creationId xmlns:a16="http://schemas.microsoft.com/office/drawing/2014/main" id="{B998E030-1925-4749-9B40-B4EE0DB1F832}"/>
                  </a:ext>
                </a:extLst>
              </p:cNvPr>
              <p:cNvSpPr/>
              <p:nvPr/>
            </p:nvSpPr>
            <p:spPr>
              <a:xfrm>
                <a:off x="5977622" y="4038600"/>
                <a:ext cx="870817" cy="365603"/>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a:p>
                <a:pPr algn="ctr">
                  <a:spcAft>
                    <a:spcPts val="600"/>
                  </a:spcAft>
                </a:pPr>
                <a:r>
                  <a:rPr lang="en-US" sz="800">
                    <a:solidFill>
                      <a:schemeClr val="bg2">
                        <a:lumMod val="25000"/>
                      </a:schemeClr>
                    </a:solidFill>
                  </a:rPr>
                  <a:t>debit.war</a:t>
                </a:r>
              </a:p>
              <a:p>
                <a:pPr algn="ctr">
                  <a:spcAft>
                    <a:spcPts val="600"/>
                  </a:spcAft>
                </a:pPr>
                <a:r>
                  <a:rPr lang="en-US" sz="800">
                    <a:solidFill>
                      <a:schemeClr val="bg2">
                        <a:lumMod val="25000"/>
                      </a:schemeClr>
                    </a:solidFill>
                  </a:rPr>
                  <a:t>apache - py</a:t>
                </a:r>
              </a:p>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p:txBody>
          </p:sp>
          <p:sp>
            <p:nvSpPr>
              <p:cNvPr id="43" name="Rectangle 42">
                <a:extLst>
                  <a:ext uri="{FF2B5EF4-FFF2-40B4-BE49-F238E27FC236}">
                    <a16:creationId xmlns:a16="http://schemas.microsoft.com/office/drawing/2014/main" id="{61C001F4-E7A6-A642-BA38-ACB1E616A8D6}"/>
                  </a:ext>
                </a:extLst>
              </p:cNvPr>
              <p:cNvSpPr/>
              <p:nvPr/>
            </p:nvSpPr>
            <p:spPr>
              <a:xfrm>
                <a:off x="5977621" y="4484250"/>
                <a:ext cx="870817" cy="36560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r>
                  <a:rPr lang="en-US" sz="800">
                    <a:solidFill>
                      <a:schemeClr val="bg1"/>
                    </a:solidFill>
                  </a:rPr>
                  <a:t>credit.war</a:t>
                </a:r>
              </a:p>
              <a:p>
                <a:pPr algn="ctr">
                  <a:spcAft>
                    <a:spcPts val="600"/>
                  </a:spcAft>
                </a:pPr>
                <a:r>
                  <a:rPr lang="en-US" sz="800">
                    <a:solidFill>
                      <a:schemeClr val="bg1"/>
                    </a:solidFill>
                  </a:rPr>
                  <a:t>jboss - go</a:t>
                </a: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p:txBody>
          </p:sp>
          <p:sp>
            <p:nvSpPr>
              <p:cNvPr id="44" name="Rectangle 43">
                <a:extLst>
                  <a:ext uri="{FF2B5EF4-FFF2-40B4-BE49-F238E27FC236}">
                    <a16:creationId xmlns:a16="http://schemas.microsoft.com/office/drawing/2014/main" id="{1A653F8F-3026-8045-A0A1-073B2C284CC2}"/>
                  </a:ext>
                </a:extLst>
              </p:cNvPr>
              <p:cNvSpPr/>
              <p:nvPr/>
            </p:nvSpPr>
            <p:spPr>
              <a:xfrm>
                <a:off x="5977620" y="4929900"/>
                <a:ext cx="870817" cy="365603"/>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a:p>
                <a:pPr algn="ctr">
                  <a:spcAft>
                    <a:spcPts val="600"/>
                  </a:spcAft>
                </a:pPr>
                <a:r>
                  <a:rPr lang="en-US" sz="800">
                    <a:solidFill>
                      <a:schemeClr val="bg2">
                        <a:lumMod val="25000"/>
                      </a:schemeClr>
                    </a:solidFill>
                  </a:rPr>
                  <a:t>loan.war</a:t>
                </a:r>
              </a:p>
              <a:p>
                <a:pPr algn="ctr">
                  <a:spcAft>
                    <a:spcPts val="600"/>
                  </a:spcAft>
                </a:pPr>
                <a:r>
                  <a:rPr lang="en-US" sz="600">
                    <a:solidFill>
                      <a:schemeClr val="bg2">
                        <a:lumMod val="25000"/>
                      </a:schemeClr>
                    </a:solidFill>
                  </a:rPr>
                  <a:t>apache – node.js</a:t>
                </a:r>
              </a:p>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a:p>
                <a:pPr algn="ctr">
                  <a:spcAft>
                    <a:spcPts val="600"/>
                  </a:spcAft>
                </a:pPr>
                <a:endParaRPr lang="en-US" sz="800">
                  <a:solidFill>
                    <a:schemeClr val="bg2">
                      <a:lumMod val="25000"/>
                    </a:schemeClr>
                  </a:solidFill>
                </a:endParaRPr>
              </a:p>
            </p:txBody>
          </p:sp>
        </p:grpSp>
      </p:grpSp>
      <p:grpSp>
        <p:nvGrpSpPr>
          <p:cNvPr id="45" name="Group 44">
            <a:extLst>
              <a:ext uri="{FF2B5EF4-FFF2-40B4-BE49-F238E27FC236}">
                <a16:creationId xmlns:a16="http://schemas.microsoft.com/office/drawing/2014/main" id="{3D7D19BE-ACDB-764D-B594-0B511FEC0BCE}"/>
              </a:ext>
            </a:extLst>
          </p:cNvPr>
          <p:cNvGrpSpPr/>
          <p:nvPr/>
        </p:nvGrpSpPr>
        <p:grpSpPr>
          <a:xfrm>
            <a:off x="3550618" y="1307256"/>
            <a:ext cx="2971798" cy="1026989"/>
            <a:chOff x="3977858" y="5221411"/>
            <a:chExt cx="2040354" cy="1026989"/>
          </a:xfrm>
        </p:grpSpPr>
        <p:sp>
          <p:nvSpPr>
            <p:cNvPr id="46" name="Rectangle 45">
              <a:extLst>
                <a:ext uri="{FF2B5EF4-FFF2-40B4-BE49-F238E27FC236}">
                  <a16:creationId xmlns:a16="http://schemas.microsoft.com/office/drawing/2014/main" id="{E6484114-7B5D-9C42-B3B6-44889D8A8CE0}"/>
                </a:ext>
              </a:extLst>
            </p:cNvPr>
            <p:cNvSpPr/>
            <p:nvPr/>
          </p:nvSpPr>
          <p:spPr>
            <a:xfrm>
              <a:off x="3977858" y="5221411"/>
              <a:ext cx="2040354" cy="1026989"/>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p:txBody>
        </p:sp>
        <p:sp>
          <p:nvSpPr>
            <p:cNvPr id="50" name="Rectangle 49">
              <a:extLst>
                <a:ext uri="{FF2B5EF4-FFF2-40B4-BE49-F238E27FC236}">
                  <a16:creationId xmlns:a16="http://schemas.microsoft.com/office/drawing/2014/main" id="{879C889C-C831-1541-A600-3E33066DECE5}"/>
                </a:ext>
              </a:extLst>
            </p:cNvPr>
            <p:cNvSpPr/>
            <p:nvPr/>
          </p:nvSpPr>
          <p:spPr>
            <a:xfrm>
              <a:off x="4502653" y="5250719"/>
              <a:ext cx="1024699" cy="215444"/>
            </a:xfrm>
            <a:prstGeom prst="rect">
              <a:avLst/>
            </a:prstGeom>
          </p:spPr>
          <p:txBody>
            <a:bodyPr wrap="square">
              <a:spAutoFit/>
            </a:bodyPr>
            <a:lstStyle/>
            <a:p>
              <a:pPr algn="ctr"/>
              <a:r>
                <a:rPr lang="en-US" sz="800" b="1" kern="0">
                  <a:solidFill>
                    <a:schemeClr val="bg1">
                      <a:lumMod val="85000"/>
                    </a:schemeClr>
                  </a:solidFill>
                  <a:cs typeface="Arial"/>
                  <a:sym typeface="Arial"/>
                </a:rPr>
                <a:t>Monolithic</a:t>
              </a:r>
            </a:p>
          </p:txBody>
        </p:sp>
        <p:sp>
          <p:nvSpPr>
            <p:cNvPr id="51" name="Rectangle 50">
              <a:extLst>
                <a:ext uri="{FF2B5EF4-FFF2-40B4-BE49-F238E27FC236}">
                  <a16:creationId xmlns:a16="http://schemas.microsoft.com/office/drawing/2014/main" id="{7DB7ABCE-2A88-FD46-B81D-D5A383147E8C}"/>
                </a:ext>
              </a:extLst>
            </p:cNvPr>
            <p:cNvSpPr/>
            <p:nvPr/>
          </p:nvSpPr>
          <p:spPr>
            <a:xfrm>
              <a:off x="4560055" y="5515116"/>
              <a:ext cx="870817" cy="5378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r>
                <a:rPr lang="en-US" sz="800">
                  <a:solidFill>
                    <a:schemeClr val="tx2">
                      <a:lumMod val="50000"/>
                    </a:schemeClr>
                  </a:solidFill>
                </a:rPr>
                <a:t>Apps tightly coupled</a:t>
              </a: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p:txBody>
        </p:sp>
      </p:grpSp>
      <p:pic>
        <p:nvPicPr>
          <p:cNvPr id="69" name="Picture 2">
            <a:extLst>
              <a:ext uri="{FF2B5EF4-FFF2-40B4-BE49-F238E27FC236}">
                <a16:creationId xmlns:a16="http://schemas.microsoft.com/office/drawing/2014/main" id="{B2A848C5-0FBD-0245-844C-E6762DBD9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146" y="510067"/>
            <a:ext cx="2316544" cy="228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a:extLst>
              <a:ext uri="{FF2B5EF4-FFF2-40B4-BE49-F238E27FC236}">
                <a16:creationId xmlns:a16="http://schemas.microsoft.com/office/drawing/2014/main" id="{560DAF37-7CCD-DE4C-B773-6DDDF2ECAA28}"/>
              </a:ext>
            </a:extLst>
          </p:cNvPr>
          <p:cNvSpPr/>
          <p:nvPr/>
        </p:nvSpPr>
        <p:spPr>
          <a:xfrm>
            <a:off x="9335401" y="698090"/>
            <a:ext cx="1986593" cy="6096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Waterfall Model</a:t>
            </a:r>
          </a:p>
        </p:txBody>
      </p:sp>
      <p:pic>
        <p:nvPicPr>
          <p:cNvPr id="71" name="Picture 70">
            <a:extLst>
              <a:ext uri="{FF2B5EF4-FFF2-40B4-BE49-F238E27FC236}">
                <a16:creationId xmlns:a16="http://schemas.microsoft.com/office/drawing/2014/main" id="{0A24BDA0-6BDF-3E4D-9CA8-E4E52622E717}"/>
              </a:ext>
            </a:extLst>
          </p:cNvPr>
          <p:cNvPicPr>
            <a:picLocks noChangeAspect="1"/>
          </p:cNvPicPr>
          <p:nvPr/>
        </p:nvPicPr>
        <p:blipFill>
          <a:blip r:embed="rId4"/>
          <a:stretch>
            <a:fillRect/>
          </a:stretch>
        </p:blipFill>
        <p:spPr>
          <a:xfrm>
            <a:off x="6865150" y="4470388"/>
            <a:ext cx="4191000" cy="1981951"/>
          </a:xfrm>
          <a:prstGeom prst="rect">
            <a:avLst/>
          </a:prstGeom>
        </p:spPr>
      </p:pic>
      <p:sp>
        <p:nvSpPr>
          <p:cNvPr id="73" name="Rectangle 72">
            <a:extLst>
              <a:ext uri="{FF2B5EF4-FFF2-40B4-BE49-F238E27FC236}">
                <a16:creationId xmlns:a16="http://schemas.microsoft.com/office/drawing/2014/main" id="{A7EB3E25-A12F-3644-B92B-328EE4D9DE01}"/>
              </a:ext>
            </a:extLst>
          </p:cNvPr>
          <p:cNvSpPr/>
          <p:nvPr/>
        </p:nvSpPr>
        <p:spPr>
          <a:xfrm>
            <a:off x="9335401" y="2000413"/>
            <a:ext cx="1986593" cy="6096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a:solidFill>
                  <a:schemeClr val="bg1"/>
                </a:solidFill>
              </a:rPr>
              <a:t>Agile Method</a:t>
            </a:r>
          </a:p>
        </p:txBody>
      </p:sp>
      <p:cxnSp>
        <p:nvCxnSpPr>
          <p:cNvPr id="75" name="Straight Arrow Connector 74">
            <a:extLst>
              <a:ext uri="{FF2B5EF4-FFF2-40B4-BE49-F238E27FC236}">
                <a16:creationId xmlns:a16="http://schemas.microsoft.com/office/drawing/2014/main" id="{6B5231B4-1F27-DD4F-AB8F-0ADA7ED8362D}"/>
              </a:ext>
            </a:extLst>
          </p:cNvPr>
          <p:cNvCxnSpPr>
            <a:cxnSpLocks/>
            <a:stCxn id="70" idx="2"/>
            <a:endCxn id="73" idx="0"/>
          </p:cNvCxnSpPr>
          <p:nvPr/>
        </p:nvCxnSpPr>
        <p:spPr bwMode="gray">
          <a:xfrm>
            <a:off x="10328697" y="1307691"/>
            <a:ext cx="0" cy="69272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0" name="Picture 2" descr="What is DevOps? - dev2ops">
            <a:extLst>
              <a:ext uri="{FF2B5EF4-FFF2-40B4-BE49-F238E27FC236}">
                <a16:creationId xmlns:a16="http://schemas.microsoft.com/office/drawing/2014/main" id="{D3D24A3E-F73B-D549-A179-7DEDE09A6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5150" y="2799923"/>
            <a:ext cx="2102540" cy="149981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1CFC7E5-4564-DF49-9EDD-8C80C01DADFC}"/>
              </a:ext>
            </a:extLst>
          </p:cNvPr>
          <p:cNvGrpSpPr/>
          <p:nvPr/>
        </p:nvGrpSpPr>
        <p:grpSpPr>
          <a:xfrm>
            <a:off x="3543651" y="2328963"/>
            <a:ext cx="2981121" cy="1026990"/>
            <a:chOff x="3542062" y="2328963"/>
            <a:chExt cx="2981121" cy="1026990"/>
          </a:xfrm>
        </p:grpSpPr>
        <p:sp>
          <p:nvSpPr>
            <p:cNvPr id="61" name="Rectangle 60">
              <a:extLst>
                <a:ext uri="{FF2B5EF4-FFF2-40B4-BE49-F238E27FC236}">
                  <a16:creationId xmlns:a16="http://schemas.microsoft.com/office/drawing/2014/main" id="{7DEFCB0A-095E-2D40-AB97-F104E96747E4}"/>
                </a:ext>
              </a:extLst>
            </p:cNvPr>
            <p:cNvSpPr/>
            <p:nvPr/>
          </p:nvSpPr>
          <p:spPr>
            <a:xfrm>
              <a:off x="3546680" y="2328964"/>
              <a:ext cx="2976503" cy="1026989"/>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a:p>
              <a:pPr algn="ctr">
                <a:spcAft>
                  <a:spcPts val="600"/>
                </a:spcAft>
              </a:pPr>
              <a:endParaRPr lang="en-US" sz="800">
                <a:solidFill>
                  <a:schemeClr val="bg1"/>
                </a:solidFill>
              </a:endParaRPr>
            </a:p>
          </p:txBody>
        </p:sp>
        <p:sp>
          <p:nvSpPr>
            <p:cNvPr id="62" name="Rectangle 61">
              <a:extLst>
                <a:ext uri="{FF2B5EF4-FFF2-40B4-BE49-F238E27FC236}">
                  <a16:creationId xmlns:a16="http://schemas.microsoft.com/office/drawing/2014/main" id="{3D600E19-D565-204E-A644-A8B6D4845638}"/>
                </a:ext>
              </a:extLst>
            </p:cNvPr>
            <p:cNvSpPr/>
            <p:nvPr/>
          </p:nvSpPr>
          <p:spPr>
            <a:xfrm>
              <a:off x="3649280" y="2620065"/>
              <a:ext cx="644422" cy="5378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r>
                <a:rPr lang="en-US" sz="800">
                  <a:solidFill>
                    <a:schemeClr val="tx2">
                      <a:lumMod val="50000"/>
                    </a:schemeClr>
                  </a:solidFill>
                </a:rPr>
                <a:t>End-User</a:t>
              </a:r>
              <a:br>
                <a:rPr lang="en-US" sz="800">
                  <a:solidFill>
                    <a:schemeClr val="tx2">
                      <a:lumMod val="50000"/>
                    </a:schemeClr>
                  </a:solidFill>
                </a:rPr>
              </a:br>
              <a:r>
                <a:rPr lang="en-US" sz="800">
                  <a:solidFill>
                    <a:schemeClr val="tx2">
                      <a:lumMod val="50000"/>
                    </a:schemeClr>
                  </a:solidFill>
                </a:rPr>
                <a:t>(Web)</a:t>
              </a: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p:txBody>
        </p:sp>
        <p:cxnSp>
          <p:nvCxnSpPr>
            <p:cNvPr id="64" name="Straight Connector 63">
              <a:extLst>
                <a:ext uri="{FF2B5EF4-FFF2-40B4-BE49-F238E27FC236}">
                  <a16:creationId xmlns:a16="http://schemas.microsoft.com/office/drawing/2014/main" id="{3757AE46-57F5-F146-9852-447B601CE768}"/>
                </a:ext>
              </a:extLst>
            </p:cNvPr>
            <p:cNvCxnSpPr>
              <a:cxnSpLocks/>
            </p:cNvCxnSpPr>
            <p:nvPr/>
          </p:nvCxnSpPr>
          <p:spPr bwMode="gray">
            <a:xfrm>
              <a:off x="4370312" y="2328964"/>
              <a:ext cx="0" cy="1026989"/>
            </a:xfrm>
            <a:prstGeom prst="line">
              <a:avLst/>
            </a:prstGeom>
            <a:ln w="12700">
              <a:solidFill>
                <a:schemeClr val="accent2">
                  <a:lumMod val="40000"/>
                  <a:lumOff val="6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66DF8AF-3A6F-F14E-B083-C99775CEE764}"/>
                </a:ext>
              </a:extLst>
            </p:cNvPr>
            <p:cNvSpPr/>
            <p:nvPr/>
          </p:nvSpPr>
          <p:spPr>
            <a:xfrm>
              <a:off x="3542062" y="2336105"/>
              <a:ext cx="806427" cy="215444"/>
            </a:xfrm>
            <a:prstGeom prst="rect">
              <a:avLst/>
            </a:prstGeom>
          </p:spPr>
          <p:txBody>
            <a:bodyPr wrap="square">
              <a:spAutoFit/>
            </a:bodyPr>
            <a:lstStyle/>
            <a:p>
              <a:pPr algn="ctr"/>
              <a:r>
                <a:rPr lang="en-US" sz="800" b="1" kern="0">
                  <a:solidFill>
                    <a:schemeClr val="bg1">
                      <a:lumMod val="85000"/>
                    </a:schemeClr>
                  </a:solidFill>
                  <a:cs typeface="Arial"/>
                  <a:sym typeface="Arial"/>
                </a:rPr>
                <a:t>Front-Tier</a:t>
              </a:r>
            </a:p>
          </p:txBody>
        </p:sp>
        <p:sp>
          <p:nvSpPr>
            <p:cNvPr id="67" name="Rectangle 66">
              <a:extLst>
                <a:ext uri="{FF2B5EF4-FFF2-40B4-BE49-F238E27FC236}">
                  <a16:creationId xmlns:a16="http://schemas.microsoft.com/office/drawing/2014/main" id="{EB1BFE38-1D7C-CA48-B9C9-98FCC63619DE}"/>
                </a:ext>
              </a:extLst>
            </p:cNvPr>
            <p:cNvSpPr/>
            <p:nvPr/>
          </p:nvSpPr>
          <p:spPr>
            <a:xfrm>
              <a:off x="4486937" y="2339016"/>
              <a:ext cx="846642" cy="215444"/>
            </a:xfrm>
            <a:prstGeom prst="rect">
              <a:avLst/>
            </a:prstGeom>
          </p:spPr>
          <p:txBody>
            <a:bodyPr wrap="square">
              <a:spAutoFit/>
            </a:bodyPr>
            <a:lstStyle/>
            <a:p>
              <a:pPr algn="ctr"/>
              <a:r>
                <a:rPr lang="en-US" sz="800" b="1" kern="0">
                  <a:solidFill>
                    <a:schemeClr val="bg1">
                      <a:lumMod val="85000"/>
                    </a:schemeClr>
                  </a:solidFill>
                  <a:cs typeface="Arial"/>
                  <a:sym typeface="Arial"/>
                </a:rPr>
                <a:t>Middle-Tier</a:t>
              </a:r>
            </a:p>
          </p:txBody>
        </p:sp>
        <p:sp>
          <p:nvSpPr>
            <p:cNvPr id="68" name="Rectangle 67">
              <a:extLst>
                <a:ext uri="{FF2B5EF4-FFF2-40B4-BE49-F238E27FC236}">
                  <a16:creationId xmlns:a16="http://schemas.microsoft.com/office/drawing/2014/main" id="{F5D1FF72-D18B-1541-BB92-B6C36A13E821}"/>
                </a:ext>
              </a:extLst>
            </p:cNvPr>
            <p:cNvSpPr/>
            <p:nvPr/>
          </p:nvSpPr>
          <p:spPr>
            <a:xfrm>
              <a:off x="4487965" y="2620065"/>
              <a:ext cx="846641" cy="5378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r>
                <a:rPr lang="en-US" sz="800">
                  <a:solidFill>
                    <a:schemeClr val="tx2">
                      <a:lumMod val="50000"/>
                    </a:schemeClr>
                  </a:solidFill>
                </a:rPr>
                <a:t>WebSphere</a:t>
              </a:r>
              <a:br>
                <a:rPr lang="en-US" sz="800">
                  <a:solidFill>
                    <a:schemeClr val="tx2">
                      <a:lumMod val="50000"/>
                    </a:schemeClr>
                  </a:solidFill>
                </a:rPr>
              </a:br>
              <a:r>
                <a:rPr lang="en-US" sz="800">
                  <a:solidFill>
                    <a:schemeClr val="tx2">
                      <a:lumMod val="50000"/>
                    </a:schemeClr>
                  </a:solidFill>
                </a:rPr>
                <a:t>WebLogic</a:t>
              </a:r>
              <a:br>
                <a:rPr lang="en-US" sz="800">
                  <a:solidFill>
                    <a:schemeClr val="tx2">
                      <a:lumMod val="50000"/>
                    </a:schemeClr>
                  </a:solidFill>
                </a:rPr>
              </a:br>
              <a:r>
                <a:rPr lang="en-US" sz="800">
                  <a:solidFill>
                    <a:schemeClr val="tx2">
                      <a:lumMod val="50000"/>
                    </a:schemeClr>
                  </a:solidFill>
                </a:rPr>
                <a:t>JBOSS</a:t>
              </a:r>
              <a:br>
                <a:rPr lang="en-US" sz="800">
                  <a:solidFill>
                    <a:schemeClr val="tx2">
                      <a:lumMod val="50000"/>
                    </a:schemeClr>
                  </a:solidFill>
                </a:rPr>
              </a:br>
              <a:r>
                <a:rPr lang="en-US" sz="800">
                  <a:solidFill>
                    <a:schemeClr val="tx2">
                      <a:lumMod val="50000"/>
                    </a:schemeClr>
                  </a:solidFill>
                </a:rPr>
                <a:t>.NET Server</a:t>
              </a: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p:txBody>
        </p:sp>
        <p:cxnSp>
          <p:nvCxnSpPr>
            <p:cNvPr id="52" name="Straight Connector 51">
              <a:extLst>
                <a:ext uri="{FF2B5EF4-FFF2-40B4-BE49-F238E27FC236}">
                  <a16:creationId xmlns:a16="http://schemas.microsoft.com/office/drawing/2014/main" id="{FBA07036-4AD3-F542-BBE8-7DD6AA118339}"/>
                </a:ext>
              </a:extLst>
            </p:cNvPr>
            <p:cNvCxnSpPr>
              <a:cxnSpLocks/>
            </p:cNvCxnSpPr>
            <p:nvPr/>
          </p:nvCxnSpPr>
          <p:spPr bwMode="gray">
            <a:xfrm>
              <a:off x="5459753" y="2328963"/>
              <a:ext cx="0" cy="1026989"/>
            </a:xfrm>
            <a:prstGeom prst="line">
              <a:avLst/>
            </a:prstGeom>
            <a:ln w="12700">
              <a:solidFill>
                <a:schemeClr val="accent2">
                  <a:lumMod val="40000"/>
                  <a:lumOff val="6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47E1093-243F-FF4A-95A8-4072D2F4B0B7}"/>
                </a:ext>
              </a:extLst>
            </p:cNvPr>
            <p:cNvSpPr/>
            <p:nvPr/>
          </p:nvSpPr>
          <p:spPr>
            <a:xfrm>
              <a:off x="5492137" y="2339016"/>
              <a:ext cx="909862" cy="215444"/>
            </a:xfrm>
            <a:prstGeom prst="rect">
              <a:avLst/>
            </a:prstGeom>
          </p:spPr>
          <p:txBody>
            <a:bodyPr wrap="square">
              <a:spAutoFit/>
            </a:bodyPr>
            <a:lstStyle/>
            <a:p>
              <a:pPr algn="ctr"/>
              <a:r>
                <a:rPr lang="en-US" sz="800" b="1" kern="0">
                  <a:solidFill>
                    <a:schemeClr val="bg1">
                      <a:lumMod val="85000"/>
                    </a:schemeClr>
                  </a:solidFill>
                  <a:cs typeface="Arial"/>
                  <a:sym typeface="Arial"/>
                </a:rPr>
                <a:t>Backend-Tier</a:t>
              </a:r>
            </a:p>
          </p:txBody>
        </p:sp>
        <p:sp>
          <p:nvSpPr>
            <p:cNvPr id="54" name="Rectangle 53">
              <a:extLst>
                <a:ext uri="{FF2B5EF4-FFF2-40B4-BE49-F238E27FC236}">
                  <a16:creationId xmlns:a16="http://schemas.microsoft.com/office/drawing/2014/main" id="{7F84C70C-8835-644C-827A-D1A51535B1F4}"/>
                </a:ext>
              </a:extLst>
            </p:cNvPr>
            <p:cNvSpPr/>
            <p:nvPr/>
          </p:nvSpPr>
          <p:spPr>
            <a:xfrm>
              <a:off x="5530950" y="2620065"/>
              <a:ext cx="873009" cy="5378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r>
                <a:rPr lang="en-US" sz="800">
                  <a:solidFill>
                    <a:schemeClr val="tx2">
                      <a:lumMod val="50000"/>
                    </a:schemeClr>
                  </a:solidFill>
                </a:rPr>
                <a:t>Database</a:t>
              </a: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a:p>
              <a:pPr algn="ctr">
                <a:spcAft>
                  <a:spcPts val="600"/>
                </a:spcAft>
              </a:pPr>
              <a:endParaRPr lang="en-US" sz="800">
                <a:solidFill>
                  <a:schemeClr val="tx2">
                    <a:lumMod val="50000"/>
                  </a:schemeClr>
                </a:solidFill>
              </a:endParaRPr>
            </a:p>
          </p:txBody>
        </p:sp>
      </p:grpSp>
    </p:spTree>
    <p:extLst>
      <p:ext uri="{BB962C8B-B14F-4D97-AF65-F5344CB8AC3E}">
        <p14:creationId xmlns:p14="http://schemas.microsoft.com/office/powerpoint/2010/main" val="188277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6" grpId="0" animBg="1"/>
      <p:bldP spid="7" grpId="0" animBg="1"/>
      <p:bldP spid="11" grpId="0" animBg="1"/>
      <p:bldP spid="14" grpId="0" animBg="1"/>
      <p:bldP spid="19" grpId="0" animBg="1"/>
      <p:bldP spid="70"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a:t>Terms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1" y="793752"/>
            <a:ext cx="4955207" cy="5082925"/>
          </a:xfrm>
          <a:prstGeom prst="rect">
            <a:avLst/>
          </a:prstGeom>
          <a:ln>
            <a:solidFill>
              <a:schemeClr val="accent1"/>
            </a:solidFill>
          </a:ln>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a:buFont typeface="Arial" panose="020B0604020202020204" pitchFamily="34" charset="0"/>
              <a:buChar char="•"/>
            </a:pPr>
            <a:r>
              <a:rPr lang="en-US" b="1"/>
              <a:t>Waterfall</a:t>
            </a:r>
            <a:r>
              <a:rPr lang="en-US"/>
              <a:t> – performed sequentially</a:t>
            </a:r>
          </a:p>
          <a:p>
            <a:pPr marL="800100" lvl="1" indent="-342900"/>
            <a:r>
              <a:rPr lang="en-US"/>
              <a:t>Conception</a:t>
            </a:r>
          </a:p>
          <a:p>
            <a:pPr marL="800100" lvl="1" indent="-342900"/>
            <a:r>
              <a:rPr lang="en-US"/>
              <a:t>Initiation and Analysis</a:t>
            </a:r>
          </a:p>
          <a:p>
            <a:pPr marL="800100" lvl="1" indent="-342900"/>
            <a:r>
              <a:rPr lang="en-US"/>
              <a:t>Design</a:t>
            </a:r>
          </a:p>
          <a:p>
            <a:pPr marL="800100" lvl="1" indent="-342900"/>
            <a:r>
              <a:rPr lang="en-US"/>
              <a:t>Coding</a:t>
            </a:r>
          </a:p>
          <a:p>
            <a:pPr marL="800100" lvl="1" indent="-342900"/>
            <a:r>
              <a:rPr lang="en-US"/>
              <a:t>Testing</a:t>
            </a:r>
          </a:p>
          <a:p>
            <a:pPr marL="800100" lvl="1" indent="-342900"/>
            <a:r>
              <a:rPr lang="en-US"/>
              <a:t>Implementation</a:t>
            </a:r>
          </a:p>
          <a:p>
            <a:pPr marL="342900" indent="-342900">
              <a:buFont typeface="Arial" panose="020B0604020202020204" pitchFamily="34" charset="0"/>
              <a:buChar char="•"/>
            </a:pPr>
            <a:r>
              <a:rPr lang="en-US" b="1"/>
              <a:t>Agile</a:t>
            </a:r>
            <a:r>
              <a:rPr lang="en-US"/>
              <a:t> - iterative</a:t>
            </a:r>
          </a:p>
          <a:p>
            <a:pPr marL="800100" lvl="1" indent="-342900"/>
            <a:r>
              <a:rPr lang="en-US"/>
              <a:t>Sprints</a:t>
            </a:r>
          </a:p>
          <a:p>
            <a:pPr marL="800100" lvl="1" indent="-342900"/>
            <a:r>
              <a:rPr lang="en-US"/>
              <a:t>Enhances collaboration and teamwork</a:t>
            </a:r>
          </a:p>
        </p:txBody>
      </p:sp>
      <p:sp>
        <p:nvSpPr>
          <p:cNvPr id="8" name="Text Placeholder 1">
            <a:extLst>
              <a:ext uri="{FF2B5EF4-FFF2-40B4-BE49-F238E27FC236}">
                <a16:creationId xmlns:a16="http://schemas.microsoft.com/office/drawing/2014/main" id="{B46DA29A-055D-7C4B-AB63-E8ED36640840}"/>
              </a:ext>
            </a:extLst>
          </p:cNvPr>
          <p:cNvSpPr txBox="1">
            <a:spLocks/>
          </p:cNvSpPr>
          <p:nvPr/>
        </p:nvSpPr>
        <p:spPr>
          <a:xfrm>
            <a:off x="5718889" y="793751"/>
            <a:ext cx="4955207" cy="5082925"/>
          </a:xfrm>
          <a:prstGeom prst="rect">
            <a:avLst/>
          </a:prstGeom>
          <a:ln>
            <a:solidFill>
              <a:schemeClr val="accent1"/>
            </a:solidFill>
          </a:ln>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a:buFont typeface="Arial" panose="020B0604020202020204" pitchFamily="34" charset="0"/>
              <a:buChar char="•"/>
            </a:pPr>
            <a:r>
              <a:rPr lang="en-US" b="1"/>
              <a:t>DevOps</a:t>
            </a:r>
            <a:r>
              <a:rPr lang="en-US"/>
              <a:t> - </a:t>
            </a:r>
            <a:r>
              <a:rPr lang="en-US" sz="1800"/>
              <a:t>is a set of practices that combines software development (</a:t>
            </a:r>
            <a:r>
              <a:rPr lang="en-US" sz="1800" i="1"/>
              <a:t>Dev</a:t>
            </a:r>
            <a:r>
              <a:rPr lang="en-US" sz="1800"/>
              <a:t>) and IT Operations (</a:t>
            </a:r>
            <a:r>
              <a:rPr lang="en-US" sz="1800" i="1"/>
              <a:t>Ops</a:t>
            </a:r>
            <a:r>
              <a:rPr lang="en-US" sz="1800"/>
              <a:t>). It aims to shorten the development lifecycle and provide continuous delivery with high software quality. DevOps is complementary with Agile software development; several DevOps aspects came from Agile methodology. </a:t>
            </a:r>
          </a:p>
          <a:p>
            <a:pPr marL="342900" indent="-342900">
              <a:buFont typeface="Arial" panose="020B0604020202020204" pitchFamily="34" charset="0"/>
              <a:buChar char="•"/>
            </a:pPr>
            <a:r>
              <a:rPr lang="en-US" b="1"/>
              <a:t>CI/CD </a:t>
            </a:r>
            <a:r>
              <a:rPr lang="en-US"/>
              <a:t>– </a:t>
            </a:r>
            <a:r>
              <a:rPr lang="en-US" sz="1600"/>
              <a:t>introduces automation into the stages of app development</a:t>
            </a:r>
          </a:p>
          <a:p>
            <a:pPr marL="800100" lvl="1" indent="-342900"/>
            <a:r>
              <a:rPr lang="en-US"/>
              <a:t>CI – continuous integration</a:t>
            </a:r>
          </a:p>
          <a:p>
            <a:pPr marL="800100" lvl="1" indent="-342900"/>
            <a:r>
              <a:rPr lang="en-US"/>
              <a:t>CD – continuous delivery / deployment</a:t>
            </a:r>
          </a:p>
        </p:txBody>
      </p:sp>
    </p:spTree>
    <p:extLst>
      <p:ext uri="{BB962C8B-B14F-4D97-AF65-F5344CB8AC3E}">
        <p14:creationId xmlns:p14="http://schemas.microsoft.com/office/powerpoint/2010/main" val="251235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are Microservices?</a:t>
            </a:r>
          </a:p>
        </p:txBody>
      </p:sp>
      <p:grpSp>
        <p:nvGrpSpPr>
          <p:cNvPr id="6" name="Group 5"/>
          <p:cNvGrpSpPr/>
          <p:nvPr/>
        </p:nvGrpSpPr>
        <p:grpSpPr>
          <a:xfrm>
            <a:off x="5626675" y="2792723"/>
            <a:ext cx="2071613" cy="1625909"/>
            <a:chOff x="569610" y="1342295"/>
            <a:chExt cx="2071613" cy="1625909"/>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00" y="1687743"/>
              <a:ext cx="604838" cy="41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414" y="2183286"/>
              <a:ext cx="809625" cy="784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1349248" y="2040681"/>
              <a:ext cx="482350" cy="472456"/>
            </a:xfrm>
            <a:prstGeom prst="straightConnector1">
              <a:avLst/>
            </a:prstGeom>
            <a:ln>
              <a:headEnd type="triangle" w="med" len="med"/>
              <a:tailEnd type="triangle" w="med" len="med"/>
            </a:ln>
            <a:effectLst/>
          </p:spPr>
          <p:style>
            <a:lnRef idx="3">
              <a:schemeClr val="accent1"/>
            </a:lnRef>
            <a:fillRef idx="0">
              <a:schemeClr val="accent1"/>
            </a:fillRef>
            <a:effectRef idx="2">
              <a:schemeClr val="accent1"/>
            </a:effectRef>
            <a:fontRef idx="minor">
              <a:schemeClr val="tx1"/>
            </a:fontRef>
          </p:style>
        </p:cxnSp>
        <p:pic>
          <p:nvPicPr>
            <p:cNvPr id="10" name="Picture 11"/>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31598" y="1342295"/>
              <a:ext cx="809625" cy="784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9610" y="2293949"/>
              <a:ext cx="604838" cy="41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a:stCxn id="8" idx="3"/>
            </p:cNvCxnSpPr>
            <p:nvPr/>
          </p:nvCxnSpPr>
          <p:spPr>
            <a:xfrm flipH="1" flipV="1">
              <a:off x="2236411" y="2040681"/>
              <a:ext cx="236628" cy="535064"/>
            </a:xfrm>
            <a:prstGeom prst="straightConnector1">
              <a:avLst/>
            </a:prstGeom>
            <a:ln>
              <a:headEnd type="triangle" w="med" len="med"/>
              <a:tailEnd type="triangle" w="med" len="med"/>
            </a:ln>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10" idx="1"/>
              <a:endCxn id="7" idx="3"/>
            </p:cNvCxnSpPr>
            <p:nvPr/>
          </p:nvCxnSpPr>
          <p:spPr>
            <a:xfrm flipH="1">
              <a:off x="1532038" y="1734754"/>
              <a:ext cx="299560" cy="160762"/>
            </a:xfrm>
            <a:prstGeom prst="straightConnector1">
              <a:avLst/>
            </a:prstGeom>
            <a:ln>
              <a:headEnd type="triangle" w="med" len="med"/>
              <a:tailEnd type="triangle" w="med" len="med"/>
            </a:ln>
            <a:effec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endCxn id="11" idx="3"/>
            </p:cNvCxnSpPr>
            <p:nvPr/>
          </p:nvCxnSpPr>
          <p:spPr>
            <a:xfrm flipH="1">
              <a:off x="1174448" y="1815135"/>
              <a:ext cx="893778" cy="686587"/>
            </a:xfrm>
            <a:prstGeom prst="straightConnector1">
              <a:avLst/>
            </a:prstGeom>
            <a:ln>
              <a:headEnd type="triangle" w="med" len="med"/>
              <a:tailEnd type="triangle" w="med" len="med"/>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7" idx="1"/>
              <a:endCxn id="11" idx="0"/>
            </p:cNvCxnSpPr>
            <p:nvPr/>
          </p:nvCxnSpPr>
          <p:spPr>
            <a:xfrm flipH="1">
              <a:off x="872029" y="1895516"/>
              <a:ext cx="55171" cy="398433"/>
            </a:xfrm>
            <a:prstGeom prst="straightConnector1">
              <a:avLst/>
            </a:prstGeom>
            <a:ln>
              <a:headEnd type="triangle" w="med" len="med"/>
              <a:tailEnd type="triangle" w="med" len="med"/>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8" idx="2"/>
              <a:endCxn id="11" idx="2"/>
            </p:cNvCxnSpPr>
            <p:nvPr/>
          </p:nvCxnSpPr>
          <p:spPr>
            <a:xfrm flipH="1" flipV="1">
              <a:off x="872029" y="2709494"/>
              <a:ext cx="1196198" cy="258710"/>
            </a:xfrm>
            <a:prstGeom prst="straightConnector1">
              <a:avLst/>
            </a:prstGeom>
            <a:ln>
              <a:headEnd type="triangle" w="med" len="med"/>
              <a:tailEnd type="triangle" w="med" len="med"/>
            </a:ln>
            <a:effectLst/>
          </p:spPr>
          <p:style>
            <a:lnRef idx="3">
              <a:schemeClr val="accent1"/>
            </a:lnRef>
            <a:fillRef idx="0">
              <a:schemeClr val="accent1"/>
            </a:fillRef>
            <a:effectRef idx="2">
              <a:schemeClr val="accent1"/>
            </a:effectRef>
            <a:fontRef idx="minor">
              <a:schemeClr val="tx1"/>
            </a:fontRef>
          </p:style>
        </p:cxnSp>
      </p:grpSp>
      <p:sp>
        <p:nvSpPr>
          <p:cNvPr id="18" name="Rounded Rectangular Callout 17"/>
          <p:cNvSpPr/>
          <p:nvPr/>
        </p:nvSpPr>
        <p:spPr>
          <a:xfrm>
            <a:off x="8688388" y="1765738"/>
            <a:ext cx="3079531" cy="1978639"/>
          </a:xfrm>
          <a:prstGeom prst="wedgeRectCallout">
            <a:avLst>
              <a:gd name="adj1" fmla="val -72174"/>
              <a:gd name="adj2" fmla="val 39735"/>
            </a:avLst>
          </a:prstGeom>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sz="1600">
                <a:solidFill>
                  <a:prstClr val="white"/>
                </a:solidFill>
                <a:latin typeface="Metropolis" panose="00000500000000000000" pitchFamily="50" charset="0"/>
              </a:rPr>
              <a:t>But keep in mind what used to be an in memory call is now a Network hop.</a:t>
            </a:r>
          </a:p>
          <a:p>
            <a:pPr algn="ctr">
              <a:defRPr/>
            </a:pPr>
            <a:r>
              <a:rPr lang="en-US" sz="1600">
                <a:solidFill>
                  <a:prstClr val="white"/>
                </a:solidFill>
                <a:latin typeface="Metropolis" panose="00000500000000000000" pitchFamily="50" charset="0"/>
              </a:rPr>
              <a:t>Response time and latency impacts will be real</a:t>
            </a:r>
          </a:p>
        </p:txBody>
      </p:sp>
      <p:grpSp>
        <p:nvGrpSpPr>
          <p:cNvPr id="34" name="Group 33"/>
          <p:cNvGrpSpPr/>
          <p:nvPr/>
        </p:nvGrpSpPr>
        <p:grpSpPr>
          <a:xfrm>
            <a:off x="670726" y="1206573"/>
            <a:ext cx="1768158" cy="3323386"/>
            <a:chOff x="669138" y="1206573"/>
            <a:chExt cx="1768158" cy="3323386"/>
          </a:xfrm>
        </p:grpSpPr>
        <p:sp>
          <p:nvSpPr>
            <p:cNvPr id="30" name="Rounded Rectangle 29"/>
            <p:cNvSpPr/>
            <p:nvPr/>
          </p:nvSpPr>
          <p:spPr>
            <a:xfrm>
              <a:off x="1014248" y="1765737"/>
              <a:ext cx="966952" cy="2764222"/>
            </a:xfrm>
            <a:prstGeom prst="roundRect">
              <a:avLst>
                <a:gd name="adj" fmla="val 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defRPr/>
              </a:pPr>
              <a:endParaRPr lang="en-US">
                <a:solidFill>
                  <a:srgbClr val="717074"/>
                </a:solidFill>
                <a:latin typeface="Metropolis" panose="00000500000000000000" pitchFamily="50" charset="0"/>
              </a:endParaRPr>
            </a:p>
          </p:txBody>
        </p:sp>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554" y="2649918"/>
              <a:ext cx="604838" cy="41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60" y="3016007"/>
              <a:ext cx="809625" cy="784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1"/>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2282" y="1823193"/>
              <a:ext cx="809625" cy="784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04676" y="3818399"/>
              <a:ext cx="604838" cy="41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ounded Rectangle 30"/>
            <p:cNvSpPr/>
            <p:nvPr/>
          </p:nvSpPr>
          <p:spPr>
            <a:xfrm>
              <a:off x="669138" y="1206573"/>
              <a:ext cx="1768158" cy="641209"/>
            </a:xfrm>
            <a:prstGeom prst="roundRect">
              <a:avLst>
                <a:gd name="adj" fmla="val 0"/>
              </a:avLst>
            </a:prstGeom>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sz="1600">
                  <a:solidFill>
                    <a:prstClr val="white"/>
                  </a:solidFill>
                  <a:latin typeface="Metropolis" panose="00000500000000000000" pitchFamily="50" charset="0"/>
                </a:rPr>
                <a:t>One memory space</a:t>
              </a:r>
            </a:p>
          </p:txBody>
        </p:sp>
      </p:grpSp>
      <p:sp>
        <p:nvSpPr>
          <p:cNvPr id="32" name="Right Arrow 31"/>
          <p:cNvSpPr/>
          <p:nvPr/>
        </p:nvSpPr>
        <p:spPr>
          <a:xfrm>
            <a:off x="2267796" y="2631412"/>
            <a:ext cx="2617076" cy="1156137"/>
          </a:xfrm>
          <a:prstGeom prst="rightArrow">
            <a:avLst/>
          </a:prstGeom>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sz="1600">
                <a:solidFill>
                  <a:prstClr val="white"/>
                </a:solidFill>
                <a:latin typeface="Metropolis" panose="00000500000000000000" pitchFamily="50" charset="0"/>
              </a:rPr>
              <a:t>Distributed Microservices</a:t>
            </a:r>
          </a:p>
        </p:txBody>
      </p:sp>
      <p:sp>
        <p:nvSpPr>
          <p:cNvPr id="33" name="Rounded Rectangle 32"/>
          <p:cNvSpPr/>
          <p:nvPr/>
        </p:nvSpPr>
        <p:spPr>
          <a:xfrm>
            <a:off x="377952" y="4735520"/>
            <a:ext cx="2617076" cy="1156137"/>
          </a:xfrm>
          <a:prstGeom prst="roundRect">
            <a:avLst>
              <a:gd name="adj" fmla="val 0"/>
            </a:avLst>
          </a:prstGeom>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a:solidFill>
                  <a:prstClr val="white"/>
                </a:solidFill>
                <a:latin typeface="Metropolis" panose="00000500000000000000" pitchFamily="50" charset="0"/>
              </a:rPr>
              <a:t>Legacy Applications</a:t>
            </a:r>
          </a:p>
        </p:txBody>
      </p:sp>
      <p:pic>
        <p:nvPicPr>
          <p:cNvPr id="35" name="Picture 34"/>
          <p:cNvPicPr>
            <a:picLocks noChangeAspect="1"/>
          </p:cNvPicPr>
          <p:nvPr/>
        </p:nvPicPr>
        <p:blipFill>
          <a:blip r:embed="rId7"/>
          <a:stretch>
            <a:fillRect/>
          </a:stretch>
        </p:blipFill>
        <p:spPr>
          <a:xfrm>
            <a:off x="4884872" y="211386"/>
            <a:ext cx="3136298" cy="1764168"/>
          </a:xfrm>
          <a:prstGeom prst="rect">
            <a:avLst/>
          </a:prstGeom>
        </p:spPr>
      </p:pic>
      <p:sp>
        <p:nvSpPr>
          <p:cNvPr id="36" name="Rounded Rectangular Callout 35"/>
          <p:cNvSpPr/>
          <p:nvPr/>
        </p:nvSpPr>
        <p:spPr>
          <a:xfrm>
            <a:off x="8415118" y="211386"/>
            <a:ext cx="3626069" cy="746234"/>
          </a:xfrm>
          <a:prstGeom prst="wedgeRectCallout">
            <a:avLst>
              <a:gd name="adj1" fmla="val -62324"/>
              <a:gd name="adj2" fmla="val 76987"/>
            </a:avLst>
          </a:prstGeom>
          <a:solidFill>
            <a:schemeClr val="accent4"/>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defRPr/>
            </a:pPr>
            <a:r>
              <a:rPr lang="en-US" sz="1600">
                <a:solidFill>
                  <a:prstClr val="white"/>
                </a:solidFill>
                <a:latin typeface="Metropolis" panose="00000500000000000000" pitchFamily="50" charset="0"/>
              </a:rPr>
              <a:t>Offers coders lots of flexibility,</a:t>
            </a:r>
          </a:p>
          <a:p>
            <a:pPr>
              <a:defRPr/>
            </a:pPr>
            <a:r>
              <a:rPr lang="en-US" sz="1600">
                <a:solidFill>
                  <a:prstClr val="white"/>
                </a:solidFill>
                <a:latin typeface="Metropolis" panose="00000500000000000000" pitchFamily="50" charset="0"/>
              </a:rPr>
              <a:t>Increases development velocity</a:t>
            </a:r>
          </a:p>
        </p:txBody>
      </p:sp>
      <p:sp>
        <p:nvSpPr>
          <p:cNvPr id="26" name="Rounded Rectangle 25">
            <a:extLst>
              <a:ext uri="{FF2B5EF4-FFF2-40B4-BE49-F238E27FC236}">
                <a16:creationId xmlns:a16="http://schemas.microsoft.com/office/drawing/2014/main" id="{C3EBE0B1-EA18-854F-AEA4-D4926378B811}"/>
              </a:ext>
            </a:extLst>
          </p:cNvPr>
          <p:cNvSpPr/>
          <p:nvPr/>
        </p:nvSpPr>
        <p:spPr>
          <a:xfrm>
            <a:off x="5626759" y="4716333"/>
            <a:ext cx="2617076" cy="1156137"/>
          </a:xfrm>
          <a:prstGeom prst="roundRect">
            <a:avLst>
              <a:gd name="adj" fmla="val 0"/>
            </a:avLst>
          </a:prstGeom>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a:solidFill>
                  <a:prstClr val="white"/>
                </a:solidFill>
                <a:latin typeface="Metropolis" panose="00000500000000000000" pitchFamily="50" charset="0"/>
              </a:rPr>
              <a:t>Cloud Native Applications</a:t>
            </a:r>
          </a:p>
        </p:txBody>
      </p:sp>
    </p:spTree>
    <p:extLst>
      <p:ext uri="{BB962C8B-B14F-4D97-AF65-F5344CB8AC3E}">
        <p14:creationId xmlns:p14="http://schemas.microsoft.com/office/powerpoint/2010/main" val="42705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animBg="1"/>
      <p:bldP spid="36"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resentation1" id="{FF760A2D-2CDB-464D-9F92-01136D99D6D1}" vid="{50143FA0-065F-4170-82EE-836FAE885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3DD6088E73D6439C88826058CD2D99" ma:contentTypeVersion="4" ma:contentTypeDescription="Create a new document." ma:contentTypeScope="" ma:versionID="9e1d6067dc70e89607355fefc6411abd">
  <xsd:schema xmlns:xsd="http://www.w3.org/2001/XMLSchema" xmlns:xs="http://www.w3.org/2001/XMLSchema" xmlns:p="http://schemas.microsoft.com/office/2006/metadata/properties" xmlns:ns2="85ce9b62-4d44-4fba-90b4-99334be9163d" targetNamespace="http://schemas.microsoft.com/office/2006/metadata/properties" ma:root="true" ma:fieldsID="5f46f6ea313358b90db594bdfc12f17c" ns2:_="">
    <xsd:import namespace="85ce9b62-4d44-4fba-90b4-99334be916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e9b62-4d44-4fba-90b4-99334be91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8B8783-1CC3-43AD-88FB-E9F69A9153F5}">
  <ds:schemaRefs>
    <ds:schemaRef ds:uri="85ce9b62-4d44-4fba-90b4-99334be916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A70706-FCF2-4B4F-A0C0-2F4EF63CD11F}">
  <ds:schemaRefs>
    <ds:schemaRef ds:uri="85ce9b62-4d44-4fba-90b4-99334be9163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669AC0A-CD6F-474F-BC48-8F5227DBAC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VMware Corporate Template Light</Template>
  <TotalTime>0</TotalTime>
  <Words>3744</Words>
  <Application>Microsoft Macintosh PowerPoint</Application>
  <PresentationFormat>Widescreen</PresentationFormat>
  <Paragraphs>556</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Camphor Std</vt:lpstr>
      <vt:lpstr>Metropolis</vt:lpstr>
      <vt:lpstr>Metropolis Light</vt:lpstr>
      <vt:lpstr>Open Sans</vt:lpstr>
      <vt:lpstr>Verdana</vt:lpstr>
      <vt:lpstr>Wingdings</vt:lpstr>
      <vt:lpstr>VMware_white_16x9</vt:lpstr>
      <vt:lpstr>The New Modern Application Platform Session 1: Cloud Native Overview</vt:lpstr>
      <vt:lpstr>PowerPoint Presentation</vt:lpstr>
      <vt:lpstr>The new Application Platform</vt:lpstr>
      <vt:lpstr>Cloud Native Applications</vt:lpstr>
      <vt:lpstr>Characteristics of Cloud Native Application Architectures</vt:lpstr>
      <vt:lpstr>Twelve Factor Apps (https://12factor.net) </vt:lpstr>
      <vt:lpstr>PowerPoint Presentation</vt:lpstr>
      <vt:lpstr>Terms</vt:lpstr>
      <vt:lpstr>What are Microservices?</vt:lpstr>
      <vt:lpstr>GIT</vt:lpstr>
      <vt:lpstr>Docker</vt:lpstr>
      <vt:lpstr>Benefits of Containers</vt:lpstr>
      <vt:lpstr>So what is a Container, really? (https://www.youtube.com/watch?v=8fi7uSYlOdc )</vt:lpstr>
      <vt:lpstr>Container vs VM</vt:lpstr>
      <vt:lpstr>Kubernetes</vt:lpstr>
      <vt:lpstr>Kubernetes – Core Features</vt:lpstr>
      <vt:lpstr>Kubernetes Architecture</vt:lpstr>
      <vt:lpstr>Kubernetes compared to VMware</vt:lpstr>
      <vt:lpstr>How Current Infra is not keeping up with what Devs need</vt:lpstr>
      <vt:lpstr>The CI/CD Pipeline</vt:lpstr>
      <vt:lpstr>The Entire App Platform</vt:lpstr>
      <vt:lpstr>Cloud Provider demo</vt:lpstr>
      <vt:lpstr>Basic Linux Competency</vt:lpstr>
      <vt:lpstr>PowerPoint Presentation</vt:lpstr>
      <vt:lpstr>PowerPoint Presentation</vt:lpstr>
      <vt:lpstr>PowerPoint Presentation</vt:lpstr>
      <vt:lpstr>PowerPoint Presentation</vt:lpstr>
      <vt:lpstr>PowerPoint Presentation</vt:lpstr>
      <vt:lpstr>Lab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Layout</dc:title>
  <dc:creator>Daniel Linsley</dc:creator>
  <cp:lastModifiedBy>Microsoft Office User</cp:lastModifiedBy>
  <cp:revision>2</cp:revision>
  <dcterms:created xsi:type="dcterms:W3CDTF">2018-07-04T00:54:15Z</dcterms:created>
  <dcterms:modified xsi:type="dcterms:W3CDTF">2021-04-27T15:19:15Z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0x010100553DD6088E73D6439C88826058CD2D99</vt:lpwstr>
  </property>
</Properties>
</file>